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104"/>
  </p:notesMasterIdLst>
  <p:sldIdLst>
    <p:sldId id="256" r:id="rId3"/>
    <p:sldId id="1812" r:id="rId4"/>
    <p:sldId id="1813" r:id="rId5"/>
    <p:sldId id="1814" r:id="rId6"/>
    <p:sldId id="1820" r:id="rId7"/>
    <p:sldId id="1824" r:id="rId8"/>
    <p:sldId id="443" r:id="rId9"/>
    <p:sldId id="646" r:id="rId10"/>
    <p:sldId id="665" r:id="rId11"/>
    <p:sldId id="638" r:id="rId12"/>
    <p:sldId id="1807" r:id="rId13"/>
    <p:sldId id="1808" r:id="rId14"/>
    <p:sldId id="1809" r:id="rId15"/>
    <p:sldId id="1817" r:id="rId16"/>
    <p:sldId id="1818" r:id="rId17"/>
    <p:sldId id="465" r:id="rId18"/>
    <p:sldId id="483" r:id="rId19"/>
    <p:sldId id="469" r:id="rId20"/>
    <p:sldId id="470" r:id="rId21"/>
    <p:sldId id="472" r:id="rId22"/>
    <p:sldId id="473" r:id="rId23"/>
    <p:sldId id="458" r:id="rId24"/>
    <p:sldId id="459" r:id="rId25"/>
    <p:sldId id="460" r:id="rId26"/>
    <p:sldId id="462" r:id="rId27"/>
    <p:sldId id="463" r:id="rId28"/>
    <p:sldId id="474" r:id="rId29"/>
    <p:sldId id="475" r:id="rId30"/>
    <p:sldId id="476" r:id="rId31"/>
    <p:sldId id="477" r:id="rId32"/>
    <p:sldId id="478" r:id="rId33"/>
    <p:sldId id="479" r:id="rId34"/>
    <p:sldId id="480" r:id="rId35"/>
    <p:sldId id="481" r:id="rId36"/>
    <p:sldId id="482" r:id="rId37"/>
    <p:sldId id="485" r:id="rId38"/>
    <p:sldId id="486" r:id="rId39"/>
    <p:sldId id="487" r:id="rId40"/>
    <p:sldId id="488" r:id="rId41"/>
    <p:sldId id="489" r:id="rId42"/>
    <p:sldId id="490" r:id="rId43"/>
    <p:sldId id="491" r:id="rId44"/>
    <p:sldId id="492" r:id="rId45"/>
    <p:sldId id="1821" r:id="rId46"/>
    <p:sldId id="333" r:id="rId47"/>
    <p:sldId id="286" r:id="rId48"/>
    <p:sldId id="284" r:id="rId49"/>
    <p:sldId id="287" r:id="rId50"/>
    <p:sldId id="285" r:id="rId51"/>
    <p:sldId id="1822" r:id="rId52"/>
    <p:sldId id="334" r:id="rId53"/>
    <p:sldId id="301" r:id="rId54"/>
    <p:sldId id="335" r:id="rId55"/>
    <p:sldId id="302" r:id="rId56"/>
    <p:sldId id="313" r:id="rId57"/>
    <p:sldId id="336" r:id="rId58"/>
    <p:sldId id="319" r:id="rId59"/>
    <p:sldId id="320" r:id="rId60"/>
    <p:sldId id="321" r:id="rId61"/>
    <p:sldId id="311" r:id="rId62"/>
    <p:sldId id="303" r:id="rId63"/>
    <p:sldId id="295" r:id="rId64"/>
    <p:sldId id="296" r:id="rId65"/>
    <p:sldId id="294" r:id="rId66"/>
    <p:sldId id="315" r:id="rId67"/>
    <p:sldId id="314" r:id="rId68"/>
    <p:sldId id="329" r:id="rId69"/>
    <p:sldId id="346" r:id="rId70"/>
    <p:sldId id="347" r:id="rId71"/>
    <p:sldId id="348" r:id="rId72"/>
    <p:sldId id="349" r:id="rId73"/>
    <p:sldId id="350" r:id="rId74"/>
    <p:sldId id="351" r:id="rId75"/>
    <p:sldId id="322" r:id="rId76"/>
    <p:sldId id="291" r:id="rId77"/>
    <p:sldId id="345" r:id="rId78"/>
    <p:sldId id="343" r:id="rId79"/>
    <p:sldId id="344" r:id="rId80"/>
    <p:sldId id="305" r:id="rId81"/>
    <p:sldId id="306" r:id="rId82"/>
    <p:sldId id="307" r:id="rId83"/>
    <p:sldId id="323" r:id="rId84"/>
    <p:sldId id="324" r:id="rId85"/>
    <p:sldId id="339" r:id="rId86"/>
    <p:sldId id="340" r:id="rId87"/>
    <p:sldId id="341" r:id="rId88"/>
    <p:sldId id="342" r:id="rId89"/>
    <p:sldId id="352" r:id="rId90"/>
    <p:sldId id="353" r:id="rId91"/>
    <p:sldId id="325" r:id="rId92"/>
    <p:sldId id="354" r:id="rId93"/>
    <p:sldId id="356" r:id="rId94"/>
    <p:sldId id="357" r:id="rId95"/>
    <p:sldId id="358" r:id="rId96"/>
    <p:sldId id="1823" r:id="rId97"/>
    <p:sldId id="326" r:id="rId98"/>
    <p:sldId id="337" r:id="rId99"/>
    <p:sldId id="304" r:id="rId100"/>
    <p:sldId id="318" r:id="rId101"/>
    <p:sldId id="330" r:id="rId102"/>
    <p:sldId id="300"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426"/>
    <a:srgbClr val="FFFFFF"/>
    <a:srgbClr val="985402"/>
    <a:srgbClr val="CA6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14" autoAdjust="0"/>
    <p:restoredTop sz="75121" autoAdjust="0"/>
  </p:normalViewPr>
  <p:slideViewPr>
    <p:cSldViewPr snapToGrid="0">
      <p:cViewPr varScale="1">
        <p:scale>
          <a:sx n="83" d="100"/>
          <a:sy n="83" d="100"/>
        </p:scale>
        <p:origin x="9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t>2022/2/28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t>‹#›</a:t>
            </a:fld>
            <a:endParaRPr lang="zh-CN" altLang="en-US"/>
          </a:p>
        </p:txBody>
      </p:sp>
    </p:spTree>
    <p:extLst>
      <p:ext uri="{BB962C8B-B14F-4D97-AF65-F5344CB8AC3E}">
        <p14:creationId xmlns:p14="http://schemas.microsoft.com/office/powerpoint/2010/main" val="117620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n.wikipedia.org/wiki/Computer_programming" TargetMode="External"/><Relationship Id="rId13" Type="http://schemas.openxmlformats.org/officeDocument/2006/relationships/hyperlink" Target="http://en.wikipedia.org/wiki/Computer_engineering" TargetMode="External"/><Relationship Id="rId18" Type="http://schemas.openxmlformats.org/officeDocument/2006/relationships/hyperlink" Target="http://en.wikipedia.org/wiki/Ergonomics" TargetMode="External"/><Relationship Id="rId3" Type="http://schemas.openxmlformats.org/officeDocument/2006/relationships/hyperlink" Target="http://en.wikipedia.org/wiki/Brian_Randell" TargetMode="External"/><Relationship Id="rId7" Type="http://schemas.openxmlformats.org/officeDocument/2006/relationships/hyperlink" Target="http://en.wikipedia.org/wiki/Software_design" TargetMode="External"/><Relationship Id="rId12" Type="http://schemas.openxmlformats.org/officeDocument/2006/relationships/hyperlink" Target="http://en.wikipedia.org/wiki/Computer_science" TargetMode="External"/><Relationship Id="rId17" Type="http://schemas.openxmlformats.org/officeDocument/2006/relationships/hyperlink" Target="http://en.wikipedia.org/wiki/Quality_management" TargetMode="External"/><Relationship Id="rId2" Type="http://schemas.openxmlformats.org/officeDocument/2006/relationships/slide" Target="../slides/slide50.xml"/><Relationship Id="rId16" Type="http://schemas.openxmlformats.org/officeDocument/2006/relationships/hyperlink" Target="http://en.wikipedia.org/wiki/Project_management" TargetMode="External"/><Relationship Id="rId20" Type="http://schemas.openxmlformats.org/officeDocument/2006/relationships/hyperlink" Target="#cite_note-5"/><Relationship Id="rId1" Type="http://schemas.openxmlformats.org/officeDocument/2006/relationships/notesMaster" Target="../notesMasters/notesMaster1.xml"/><Relationship Id="rId6" Type="http://schemas.openxmlformats.org/officeDocument/2006/relationships/hyperlink" Target="http://en.wikipedia.org/wiki/Requirements_analysis" TargetMode="External"/><Relationship Id="rId11" Type="http://schemas.openxmlformats.org/officeDocument/2006/relationships/hyperlink" Target="#cite_note-4"/><Relationship Id="rId5" Type="http://schemas.openxmlformats.org/officeDocument/2006/relationships/hyperlink" Target="#cite_note-3"/><Relationship Id="rId15" Type="http://schemas.openxmlformats.org/officeDocument/2006/relationships/hyperlink" Target="http://en.wikipedia.org/wiki/Mathematics" TargetMode="External"/><Relationship Id="rId10" Type="http://schemas.openxmlformats.org/officeDocument/2006/relationships/hyperlink" Target="http://en.wikipedia.org/wiki/Software_maintenance" TargetMode="External"/><Relationship Id="rId19" Type="http://schemas.openxmlformats.org/officeDocument/2006/relationships/hyperlink" Target="http://en.wikipedia.org/wiki/Systems_engineering" TargetMode="External"/><Relationship Id="rId4" Type="http://schemas.openxmlformats.org/officeDocument/2006/relationships/hyperlink" Target="http://en.wikipedia.org/wiki/F.L._Bauer" TargetMode="External"/><Relationship Id="rId9" Type="http://schemas.openxmlformats.org/officeDocument/2006/relationships/hyperlink" Target="http://en.wikipedia.org/wiki/Software_testing" TargetMode="External"/><Relationship Id="rId14" Type="http://schemas.openxmlformats.org/officeDocument/2006/relationships/hyperlink" Target="http://en.wikipedia.org/wiki/Managemen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欢迎继续学习计算机程序设计课程</a:t>
            </a:r>
          </a:p>
        </p:txBody>
      </p:sp>
      <p:sp>
        <p:nvSpPr>
          <p:cNvPr id="4" name="灯片编号占位符 3"/>
          <p:cNvSpPr>
            <a:spLocks noGrp="1"/>
          </p:cNvSpPr>
          <p:nvPr>
            <p:ph type="sldNum" sz="quarter" idx="5"/>
          </p:nvPr>
        </p:nvSpPr>
        <p:spPr/>
        <p:txBody>
          <a:bodyPr/>
          <a:lstStyle/>
          <a:p>
            <a:fld id="{0EA499FE-432E-4C91-A380-102EEE5AAEBA}" type="slidenum">
              <a:rPr lang="zh-CN" altLang="en-US" smtClean="0"/>
              <a:t>1</a:t>
            </a:fld>
            <a:endParaRPr lang="zh-CN" altLang="en-US"/>
          </a:p>
        </p:txBody>
      </p:sp>
    </p:spTree>
    <p:extLst>
      <p:ext uri="{BB962C8B-B14F-4D97-AF65-F5344CB8AC3E}">
        <p14:creationId xmlns:p14="http://schemas.microsoft.com/office/powerpoint/2010/main" val="26456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95BD9B2-E9EE-4A05-9F7C-A035C87EA3D1}"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413826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t>Each month, there are about 1-2 flight accidents involving use of flight safety equipment. </a:t>
            </a:r>
          </a:p>
          <a:p>
            <a:pPr eaLnBrk="1" hangingPunct="1"/>
            <a:endParaRPr lang="en-US" dirty="0"/>
          </a:p>
          <a:p>
            <a:pPr eaLnBrk="1" hangingPunct="1"/>
            <a:r>
              <a:rPr lang="en-US" dirty="0"/>
              <a:t>The total number of flights scheduled to operate worldwide this month is 2.55 million, offering 306.9 million seats to travelers around the globe. </a:t>
            </a:r>
          </a:p>
          <a:p>
            <a:pPr eaLnBrk="1" hangingPunct="1"/>
            <a:endParaRPr lang="en-US" dirty="0"/>
          </a:p>
          <a:p>
            <a:pPr eaLnBrk="1" hangingPunct="1"/>
            <a:r>
              <a:rPr lang="en-US" dirty="0"/>
              <a:t>http://portal.antara.co.id/en/arc/2008/5/16/slowdown-in-growth-rate-of-flights-worldwide/</a:t>
            </a:r>
          </a:p>
          <a:p>
            <a:pPr eaLnBrk="1" hangingPunct="1"/>
            <a:endParaRPr lang="en-US"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A2928E0-FC3A-4241-9402-C30252AEB309}"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92567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https://en.wikipedia.org/wiki/US_Airways_Flight_1549</a:t>
            </a:r>
          </a:p>
          <a:p>
            <a:endParaRPr lang="en-US" dirty="0"/>
          </a:p>
          <a:p>
            <a:endParaRPr lang="en-US" dirty="0"/>
          </a:p>
          <a:p>
            <a:r>
              <a:rPr lang="en-US" dirty="0"/>
              <a:t>https://www.youtube.com/watch?v=imDFSnklB0k</a:t>
            </a:r>
          </a:p>
          <a:p>
            <a:endParaRPr 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468195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大型软件（操作系统、办公软件、搜索引擎）有超过百万行的源代码，上万个不同的文件。</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74241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软件的这些本质特性让 “做一个好软件”变得很难，同时也让软件工程有它独特的挑战和魅力。</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2011983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r>
              <a:rPr lang="zh-CN" altLang="en-US" sz="2200" dirty="0"/>
              <a:t>成本很大</a:t>
            </a:r>
            <a:endParaRPr lang="en-US" altLang="zh-CN" sz="2200" dirty="0"/>
          </a:p>
          <a:p>
            <a:pPr marL="0" lvl="1" eaLnBrk="1" hangingPunct="1">
              <a:spcBef>
                <a:spcPct val="0"/>
              </a:spcBef>
            </a:pPr>
            <a:r>
              <a:rPr lang="en-US" altLang="zh-CN" sz="2200" dirty="0"/>
              <a:t>Quiz – housing &amp; 1Billion$</a:t>
            </a:r>
          </a:p>
          <a:p>
            <a:pPr eaLnBrk="1" hangingPunct="1">
              <a:spcBef>
                <a:spcPct val="0"/>
              </a:spcBef>
            </a:pPr>
            <a:endParaRPr lang="en-US" dirty="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FA30708-CCA8-4933-B01C-46738CEF215D}"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45289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F4CE25E-E002-44E5-ACD7-66C89E0F12B2}"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76296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572653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122513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那些塔吊，就是建筑工程的工具， </a:t>
            </a:r>
            <a:r>
              <a:rPr lang="zh-CN" altLang="en-US"/>
              <a:t>当产品交付时</a:t>
            </a:r>
            <a:r>
              <a:rPr lang="zh-CN" altLang="en-US" dirty="0"/>
              <a:t>，它们就消失了。 </a:t>
            </a:r>
            <a:endParaRPr lang="en-US" altLang="zh-CN" dirty="0"/>
          </a:p>
          <a:p>
            <a:endParaRPr lang="en-US" dirty="0"/>
          </a:p>
          <a:p>
            <a:r>
              <a:rPr lang="zh-CN" altLang="en-US" dirty="0"/>
              <a:t>提问：在软件的构建过程中， 有什么样的工具，像塔吊那样？ </a:t>
            </a:r>
            <a:endParaRPr lang="en-US" altLang="zh-CN" dirty="0"/>
          </a:p>
          <a:p>
            <a:endParaRPr lang="en-US" dirty="0"/>
          </a:p>
          <a:p>
            <a:r>
              <a:rPr lang="zh-CN" altLang="en-US" dirty="0"/>
              <a:t>塔吊也有一个设计，建造，安装，使用，拆卸的过程：</a:t>
            </a:r>
            <a:endParaRPr lang="en-US" dirty="0"/>
          </a:p>
          <a:p>
            <a:r>
              <a:rPr lang="en-US" dirty="0"/>
              <a:t>	http://www.wuji8.com/meta/565085646.html</a:t>
            </a:r>
          </a:p>
          <a:p>
            <a:endParaRPr 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277751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499FE-432E-4C91-A380-102EEE5AAEBA}" type="slidenum">
              <a:rPr lang="zh-CN" altLang="en-US" smtClean="0"/>
              <a:t>4</a:t>
            </a:fld>
            <a:endParaRPr lang="zh-CN" altLang="en-US"/>
          </a:p>
        </p:txBody>
      </p:sp>
    </p:spTree>
    <p:extLst>
      <p:ext uri="{BB962C8B-B14F-4D97-AF65-F5344CB8AC3E}">
        <p14:creationId xmlns:p14="http://schemas.microsoft.com/office/powerpoint/2010/main" val="2074148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101</a:t>
            </a:fld>
            <a:endParaRPr lang="zh-CN" altLang="en-US"/>
          </a:p>
        </p:txBody>
      </p:sp>
    </p:spTree>
    <p:extLst>
      <p:ext uri="{BB962C8B-B14F-4D97-AF65-F5344CB8AC3E}">
        <p14:creationId xmlns:p14="http://schemas.microsoft.com/office/powerpoint/2010/main" val="396221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499FE-432E-4C91-A380-102EEE5AAEBA}" type="slidenum">
              <a:rPr lang="zh-CN" altLang="en-US" smtClean="0"/>
              <a:t>8</a:t>
            </a:fld>
            <a:endParaRPr lang="zh-CN" altLang="en-US"/>
          </a:p>
        </p:txBody>
      </p:sp>
    </p:spTree>
    <p:extLst>
      <p:ext uri="{BB962C8B-B14F-4D97-AF65-F5344CB8AC3E}">
        <p14:creationId xmlns:p14="http://schemas.microsoft.com/office/powerpoint/2010/main" val="408250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9</a:t>
            </a:fld>
            <a:endParaRPr lang="zh-CN" altLang="en-US"/>
          </a:p>
        </p:txBody>
      </p:sp>
    </p:spTree>
    <p:extLst>
      <p:ext uri="{BB962C8B-B14F-4D97-AF65-F5344CB8AC3E}">
        <p14:creationId xmlns:p14="http://schemas.microsoft.com/office/powerpoint/2010/main" val="1110516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10</a:t>
            </a:fld>
            <a:endParaRPr lang="zh-CN" altLang="en-US"/>
          </a:p>
        </p:txBody>
      </p:sp>
    </p:spTree>
    <p:extLst>
      <p:ext uri="{BB962C8B-B14F-4D97-AF65-F5344CB8AC3E}">
        <p14:creationId xmlns:p14="http://schemas.microsoft.com/office/powerpoint/2010/main" val="34443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499FE-432E-4C91-A380-102EEE5AAEBA}" type="slidenum">
              <a:rPr lang="zh-CN" altLang="en-US" smtClean="0"/>
              <a:t>13</a:t>
            </a:fld>
            <a:endParaRPr lang="zh-CN" altLang="en-US"/>
          </a:p>
        </p:txBody>
      </p:sp>
    </p:spTree>
    <p:extLst>
      <p:ext uri="{BB962C8B-B14F-4D97-AF65-F5344CB8AC3E}">
        <p14:creationId xmlns:p14="http://schemas.microsoft.com/office/powerpoint/2010/main" val="305727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DAB1E-5BE0-4555-8709-524C8D586A6B}"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317863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40000" lnSpcReduction="20000"/>
          </a:bodyPr>
          <a:lstStyle/>
          <a:p>
            <a:pPr eaLnBrk="1" fontAlgn="auto" hangingPunct="1">
              <a:spcBef>
                <a:spcPts val="0"/>
              </a:spcBef>
              <a:spcAft>
                <a:spcPts val="0"/>
              </a:spcAft>
              <a:defRPr/>
            </a:pPr>
            <a:r>
              <a:rPr lang="en-US" dirty="0"/>
              <a:t>BEND, Ore. (AP) - Last weekend, Bend gas station owner Kent Couch settled down in his lawn chair with some drinks and snacks - and a parachute.</a:t>
            </a:r>
            <a:br>
              <a:rPr lang="en-US" dirty="0"/>
            </a:br>
            <a:br>
              <a:rPr lang="en-US" dirty="0"/>
            </a:br>
            <a:r>
              <a:rPr lang="en-US" dirty="0"/>
              <a:t>Attached to the lawn chair were 105 balloons of various colors, each 4 feet around. Bundled together, the balloons rise three stories high.</a:t>
            </a:r>
            <a:br>
              <a:rPr lang="en-US" dirty="0"/>
            </a:br>
            <a:br>
              <a:rPr lang="en-US" dirty="0"/>
            </a:br>
            <a:r>
              <a:rPr lang="en-US" dirty="0"/>
              <a:t>Couch carried a global positioning system device, a two-way radio, a digital camcorder and a cell phone. He also had instruments to measure his altitude and speed and about four plastic bags holding five gallons of water each to act as a ballast - he could turn a spigot, release water and rise.</a:t>
            </a:r>
            <a:br>
              <a:rPr lang="en-US" dirty="0"/>
            </a:br>
            <a:br>
              <a:rPr lang="en-US" dirty="0"/>
            </a:br>
            <a:r>
              <a:rPr lang="en-US" dirty="0"/>
              <a:t>Destination: Idaho.</a:t>
            </a:r>
            <a:br>
              <a:rPr lang="en-US" dirty="0"/>
            </a:br>
            <a:br>
              <a:rPr lang="en-US" dirty="0"/>
            </a:br>
            <a:r>
              <a:rPr lang="en-US" dirty="0"/>
              <a:t>Nearly nine hours later, Couch was short of Idaho. But he was 193 miles from home, in a farmer's field near Union, having crossed much of Oregon at 11,000 feet and higher.</a:t>
            </a:r>
            <a:br>
              <a:rPr lang="en-US" dirty="0"/>
            </a:br>
            <a:br>
              <a:rPr lang="en-US" dirty="0"/>
            </a:br>
            <a:r>
              <a:rPr lang="en-US" dirty="0"/>
              <a:t>Couch, 47, is the latest American to emulate Larry Walters - who in 1982 rose three miles above Los Angeles in a lawn chair lifted by balloons.</a:t>
            </a:r>
            <a:br>
              <a:rPr lang="en-US" dirty="0"/>
            </a:br>
            <a:br>
              <a:rPr lang="en-US" dirty="0"/>
            </a:br>
            <a:r>
              <a:rPr lang="en-US" dirty="0"/>
              <a:t>Walters surprised an airline pilot, who radioed the control tower that he had just passed a guy in a lawn chair with a gun. The weapon was to shoot balloons and descend. Walters paid a $1,500 penalty for violating air traffic rules. Eleven years later, he committed suicide at age 44.</a:t>
            </a:r>
            <a:br>
              <a:rPr lang="en-US" dirty="0"/>
            </a:br>
            <a:br>
              <a:rPr lang="en-US" dirty="0"/>
            </a:br>
            <a:r>
              <a:rPr lang="en-US" dirty="0"/>
              <a:t>Why would Couch try such a flight?</a:t>
            </a:r>
            <a:br>
              <a:rPr lang="en-US" dirty="0"/>
            </a:br>
            <a:br>
              <a:rPr lang="en-US" dirty="0"/>
            </a:br>
            <a:r>
              <a:rPr lang="en-US" dirty="0"/>
              <a:t>"When you're a little kid and you're holding a helium balloon, it has to cross your mind," he told the Bend Bulletin.</a:t>
            </a:r>
            <a:br>
              <a:rPr lang="en-US" dirty="0"/>
            </a:br>
            <a:br>
              <a:rPr lang="en-US" dirty="0"/>
            </a:br>
            <a:r>
              <a:rPr lang="en-US" dirty="0"/>
              <a:t>"When you're laying in the grass on a summer day, and you see the clouds, you wish you could jump on them," he told the Bulletin. "This is as close as you can come to jumping on them. It's just like that."</a:t>
            </a:r>
            <a:br>
              <a:rPr lang="en-US" dirty="0"/>
            </a:br>
            <a:br>
              <a:rPr lang="en-US" dirty="0"/>
            </a:br>
            <a:r>
              <a:rPr lang="en-US" dirty="0"/>
              <a:t>It was Couch's second flight.</a:t>
            </a:r>
            <a:br>
              <a:rPr lang="en-US" dirty="0"/>
            </a:br>
            <a:br>
              <a:rPr lang="en-US" dirty="0"/>
            </a:br>
            <a:r>
              <a:rPr lang="en-US" dirty="0"/>
              <a:t>In September, he got to 15,000 feet on a six-hour trip. Like Walters, he used a BB gun to pop the balloons, but he went into a rapid descent. He jettisoned his goods, including food, drink and BB gun. Eventually, he parachuted to safety.</a:t>
            </a:r>
            <a:br>
              <a:rPr lang="en-US" dirty="0"/>
            </a:br>
            <a:br>
              <a:rPr lang="en-US" dirty="0"/>
            </a:br>
            <a:r>
              <a:rPr lang="en-US" dirty="0"/>
              <a:t>This time he was better prepared. The balloons had a new configuration, so it was easier to reach up and release a bit of helium instead of simply cutting off a balloon.</a:t>
            </a:r>
            <a:br>
              <a:rPr lang="en-US" dirty="0"/>
            </a:br>
            <a:br>
              <a:rPr lang="en-US" dirty="0"/>
            </a:br>
            <a:r>
              <a:rPr lang="en-US" dirty="0"/>
              <a:t>To fly, Couch dressed in shirt, sweater, jeans, work boots and sunglasses handed him at the last minute.</a:t>
            </a:r>
            <a:br>
              <a:rPr lang="en-US" dirty="0"/>
            </a:br>
            <a:br>
              <a:rPr lang="en-US" dirty="0"/>
            </a:br>
            <a:r>
              <a:rPr lang="en-US" dirty="0"/>
              <a:t>He took off at 6:06 a.m. Saturday after kissing his wife, Susan, goodbye and petting his Chihuahua, Isabella.</a:t>
            </a:r>
            <a:br>
              <a:rPr lang="en-US" dirty="0"/>
            </a:br>
            <a:br>
              <a:rPr lang="en-US" dirty="0"/>
            </a:br>
            <a:r>
              <a:rPr lang="en-US" dirty="0"/>
              <a:t>"See you in Idaho!" he said.</a:t>
            </a:r>
            <a:br>
              <a:rPr lang="en-US" dirty="0"/>
            </a:br>
            <a:br>
              <a:rPr lang="en-US" dirty="0"/>
            </a:br>
            <a:r>
              <a:rPr lang="en-US" dirty="0"/>
              <a:t>As he made about 25 miles an hour at altitudes of 11,000 feet to 13,000 feet, chase vehicles followed.</a:t>
            </a:r>
            <a:br>
              <a:rPr lang="en-US" dirty="0"/>
            </a:br>
            <a:br>
              <a:rPr lang="en-US" dirty="0"/>
            </a:br>
            <a:r>
              <a:rPr lang="en-US" dirty="0"/>
              <a:t>A three-car caravan filled with his friends, family and his dog followed Couch as he traveled from below.</a:t>
            </a:r>
            <a:br>
              <a:rPr lang="en-US" dirty="0"/>
            </a:br>
            <a:br>
              <a:rPr lang="en-US" dirty="0"/>
            </a:br>
            <a:r>
              <a:rPr lang="en-US" dirty="0"/>
              <a:t>Even at two miles high, Couch said, he could hear cattle lowing and children talking. He heard gunshots, which worried him. A black butterfly flew past. He passed through clouds. He said they were fluffy.</a:t>
            </a:r>
            <a:br>
              <a:rPr lang="en-US" dirty="0"/>
            </a:br>
            <a:br>
              <a:rPr lang="en-US" dirty="0"/>
            </a:br>
            <a:r>
              <a:rPr lang="en-US" dirty="0"/>
              <a:t>Couch stopped when he was down to a gallon of water and just eight pounds of ballast. Concerned about the rugged terrain outside La Grande, including Hells Canyon, Couch decided to come back to earth.</a:t>
            </a:r>
            <a:br>
              <a:rPr lang="en-US" dirty="0"/>
            </a:br>
            <a:br>
              <a:rPr lang="en-US" dirty="0"/>
            </a:br>
            <a:r>
              <a:rPr lang="en-US" dirty="0"/>
              <a:t>This time, he was able to pop enough balloons to set the craft down, although he suffered rope burns. But once he was down, he jumped out, and the wind grabbed his gear, chair and remaining balloons, sweeping all aloft.</a:t>
            </a:r>
            <a:br>
              <a:rPr lang="en-US" dirty="0"/>
            </a:br>
            <a:br>
              <a:rPr lang="en-US" dirty="0"/>
            </a:br>
            <a:r>
              <a:rPr lang="en-US" dirty="0"/>
              <a:t>Afterward, Couch said he's thought about ways to improve the trip, especially the landing, but whether he'll take a third trip is up to his wife.</a:t>
            </a:r>
            <a:br>
              <a:rPr lang="en-US" dirty="0"/>
            </a:br>
            <a:br>
              <a:rPr lang="en-US" dirty="0"/>
            </a:br>
            <a:r>
              <a:rPr lang="en-US" dirty="0"/>
              <a:t>"I'm not saying I won't do it again, but I told her I'd let her decide if I did it again," he said.</a:t>
            </a:r>
            <a:br>
              <a:rPr lang="en-US" dirty="0"/>
            </a:br>
            <a:br>
              <a:rPr lang="en-US" dirty="0"/>
            </a:br>
            <a:r>
              <a:rPr lang="en-US" dirty="0"/>
              <a:t>Susan Couch said she's thinking about saying no. But she said she was willing to go along with last weekend's trip.</a:t>
            </a:r>
            <a:br>
              <a:rPr lang="en-US" dirty="0"/>
            </a:br>
            <a:br>
              <a:rPr lang="en-US" dirty="0"/>
            </a:br>
            <a:r>
              <a:rPr lang="en-US" dirty="0"/>
              <a:t>"I know he'd be thinking about it more and more, it would always be on his mind." she said. "This way, at least he's fulfilled his dream."</a:t>
            </a:r>
            <a:br>
              <a:rPr lang="en-US" dirty="0"/>
            </a:br>
            <a:endParaRPr lang="en-US"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551ACDB-B434-4061-BA28-70898E2A9AA7}"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425061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The term </a:t>
            </a:r>
            <a:r>
              <a:rPr lang="en-US" i="1"/>
              <a:t>software engineering</a:t>
            </a:r>
            <a:r>
              <a:rPr lang="en-US"/>
              <a:t> was coined by </a:t>
            </a:r>
            <a:r>
              <a:rPr lang="en-US">
                <a:hlinkClick r:id="rId3" action="ppaction://hlinkfile" tooltip="Brian Randell"/>
              </a:rPr>
              <a:t>Brian Randell</a:t>
            </a:r>
            <a:r>
              <a:rPr lang="en-US"/>
              <a:t> and popularized by </a:t>
            </a:r>
            <a:r>
              <a:rPr lang="en-US">
                <a:hlinkClick r:id="rId4" action="ppaction://hlinkfile" tooltip="F.L. Bauer"/>
              </a:rPr>
              <a:t>F.L. Bauer</a:t>
            </a:r>
            <a:r>
              <a:rPr lang="en-US"/>
              <a:t> during the NATO Software Engineering Conference in 1968.</a:t>
            </a:r>
            <a:r>
              <a:rPr lang="en-US" baseline="30000">
                <a:hlinkClick r:id="rId5" action="ppaction://hlinkfile"/>
              </a:rPr>
              <a:t>[4]</a:t>
            </a:r>
            <a:r>
              <a:rPr lang="en-US"/>
              <a:t> The discipline of software engineering includes knowledge, tools, and methods for </a:t>
            </a:r>
            <a:r>
              <a:rPr lang="en-US">
                <a:hlinkClick r:id="rId6" action="ppaction://hlinkfile" tooltip="Requirements analysis"/>
              </a:rPr>
              <a:t>software requirements</a:t>
            </a:r>
            <a:r>
              <a:rPr lang="en-US"/>
              <a:t>, </a:t>
            </a:r>
            <a:r>
              <a:rPr lang="en-US">
                <a:hlinkClick r:id="rId7" action="ppaction://hlinkfile" tooltip="Software design"/>
              </a:rPr>
              <a:t>software design</a:t>
            </a:r>
            <a:r>
              <a:rPr lang="en-US"/>
              <a:t>, </a:t>
            </a:r>
            <a:r>
              <a:rPr lang="en-US">
                <a:hlinkClick r:id="rId8" action="ppaction://hlinkfile" tooltip="Computer programming"/>
              </a:rPr>
              <a:t>software construction</a:t>
            </a:r>
            <a:r>
              <a:rPr lang="en-US"/>
              <a:t>, </a:t>
            </a:r>
            <a:r>
              <a:rPr lang="en-US">
                <a:hlinkClick r:id="rId9" action="ppaction://hlinkfile" tooltip="Software testing"/>
              </a:rPr>
              <a:t>software testing</a:t>
            </a:r>
            <a:r>
              <a:rPr lang="en-US"/>
              <a:t>, and </a:t>
            </a:r>
            <a:r>
              <a:rPr lang="en-US">
                <a:hlinkClick r:id="rId10" action="ppaction://hlinkfile" tooltip="Software maintenance"/>
              </a:rPr>
              <a:t>software maintenance</a:t>
            </a:r>
            <a:r>
              <a:rPr lang="en-US"/>
              <a:t> tasks.</a:t>
            </a:r>
            <a:r>
              <a:rPr lang="en-US" baseline="30000">
                <a:hlinkClick r:id="rId11" action="ppaction://hlinkfile"/>
              </a:rPr>
              <a:t>[5]</a:t>
            </a:r>
            <a:r>
              <a:rPr lang="en-US"/>
              <a:t> Software engineering is related to the disciplines of </a:t>
            </a:r>
            <a:r>
              <a:rPr lang="en-US">
                <a:hlinkClick r:id="rId12" action="ppaction://hlinkfile" tooltip="Computer science"/>
              </a:rPr>
              <a:t>computer science</a:t>
            </a:r>
            <a:r>
              <a:rPr lang="en-US"/>
              <a:t>, </a:t>
            </a:r>
            <a:r>
              <a:rPr lang="en-US">
                <a:hlinkClick r:id="rId13" action="ppaction://hlinkfile" tooltip="Computer engineering"/>
              </a:rPr>
              <a:t>computer engineering</a:t>
            </a:r>
            <a:r>
              <a:rPr lang="en-US"/>
              <a:t>, </a:t>
            </a:r>
            <a:r>
              <a:rPr lang="en-US">
                <a:hlinkClick r:id="rId14" action="ppaction://hlinkfile" tooltip="Management"/>
              </a:rPr>
              <a:t>management</a:t>
            </a:r>
            <a:r>
              <a:rPr lang="en-US"/>
              <a:t>, </a:t>
            </a:r>
            <a:r>
              <a:rPr lang="en-US">
                <a:hlinkClick r:id="rId15" action="ppaction://hlinkfile" tooltip="Mathematics"/>
              </a:rPr>
              <a:t>mathematics</a:t>
            </a:r>
            <a:r>
              <a:rPr lang="en-US"/>
              <a:t>, </a:t>
            </a:r>
            <a:r>
              <a:rPr lang="en-US">
                <a:hlinkClick r:id="rId16" action="ppaction://hlinkfile" tooltip="Project management"/>
              </a:rPr>
              <a:t>project management</a:t>
            </a:r>
            <a:r>
              <a:rPr lang="en-US"/>
              <a:t>, </a:t>
            </a:r>
            <a:r>
              <a:rPr lang="en-US">
                <a:hlinkClick r:id="rId17" action="ppaction://hlinkfile" tooltip="Quality management"/>
              </a:rPr>
              <a:t>quality management</a:t>
            </a:r>
            <a:r>
              <a:rPr lang="en-US"/>
              <a:t>, software </a:t>
            </a:r>
            <a:r>
              <a:rPr lang="en-US">
                <a:hlinkClick r:id="rId18" action="ppaction://hlinkfile" tooltip="Ergonomics"/>
              </a:rPr>
              <a:t>ergonomics</a:t>
            </a:r>
            <a:r>
              <a:rPr lang="en-US"/>
              <a:t>, and </a:t>
            </a:r>
            <a:r>
              <a:rPr lang="en-US">
                <a:hlinkClick r:id="rId19" action="ppaction://hlinkfile" tooltip="Systems engineering"/>
              </a:rPr>
              <a:t>systems engineering</a:t>
            </a:r>
            <a:r>
              <a:rPr lang="en-US"/>
              <a:t>.</a:t>
            </a:r>
            <a:r>
              <a:rPr lang="en-US" baseline="30000">
                <a:hlinkClick r:id="rId20" action="ppaction://hlinkfile"/>
              </a:rPr>
              <a:t>[6]</a:t>
            </a:r>
            <a:endParaRPr lang="en-US"/>
          </a:p>
          <a:p>
            <a:endParaRPr 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7989AEB-0172-4163-907A-0644FD1BC23F}"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mn-cs"/>
            </a:endParaRPr>
          </a:p>
        </p:txBody>
      </p:sp>
    </p:spTree>
    <p:extLst>
      <p:ext uri="{BB962C8B-B14F-4D97-AF65-F5344CB8AC3E}">
        <p14:creationId xmlns:p14="http://schemas.microsoft.com/office/powerpoint/2010/main" val="2318913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364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6556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0303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9497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4705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4158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8932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859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8052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0013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6495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4517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5914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748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5023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97836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754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1117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3069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489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a:alphaModFix amt="10000"/>
            </a:blip>
            <a:srcRect/>
            <a:stretch>
              <a:fillRect l="-65111" t="-46"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
        <p:nvSpPr>
          <p:cNvPr id="5" name="内容占位符 4"/>
          <p:cNvSpPr>
            <a:spLocks noGrp="1"/>
          </p:cNvSpPr>
          <p:nvPr>
            <p:ph sz="quarter" idx="13"/>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extLst>
      <p:ext uri="{BB962C8B-B14F-4D97-AF65-F5344CB8AC3E}">
        <p14:creationId xmlns:p14="http://schemas.microsoft.com/office/powerpoint/2010/main" val="44522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a:alphaModFix amt="10000"/>
            </a:blip>
            <a:srcRect/>
            <a:stretch>
              <a:fillRect l="-69930"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Tree>
    <p:extLst>
      <p:ext uri="{BB962C8B-B14F-4D97-AF65-F5344CB8AC3E}">
        <p14:creationId xmlns:p14="http://schemas.microsoft.com/office/powerpoint/2010/main" val="335469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p>
        </p:txBody>
      </p:sp>
      <p:sp>
        <p:nvSpPr>
          <p:cNvPr id="3" name="内容占位符 2"/>
          <p:cNvSpPr>
            <a:spLocks noGrp="1"/>
          </p:cNvSpPr>
          <p:nvPr>
            <p:ph idx="1"/>
          </p:nvPr>
        </p:nvSpPr>
        <p:spPr>
          <a:xfrm>
            <a:off x="609599" y="1227667"/>
            <a:ext cx="10741155" cy="4698999"/>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284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p:nvPr>
        </p:nvSpPr>
        <p:spPr>
          <a:xfrm>
            <a:off x="609599" y="635001"/>
            <a:ext cx="10741155"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6152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545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0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837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05728827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6" r:id="rId3"/>
    <p:sldLayoutId id="2147483661" r:id="rId4"/>
    <p:sldLayoutId id="2147483650" r:id="rId5"/>
    <p:sldLayoutId id="2147483662" r:id="rId6"/>
    <p:sldLayoutId id="2147483664" r:id="rId7"/>
    <p:sldLayoutId id="2147483655" r:id="rId8"/>
    <p:sldLayoutId id="2147483665" r:id="rId9"/>
    <p:sldLayoutId id="214748366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2/28/2022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1652925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2" Type="http://schemas.openxmlformats.org/officeDocument/2006/relationships/hyperlink" Target="http://zhuanlan.zhihu.com/goujianzhifa/20003750" TargetMode="Externa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poj.grids.cn/problem?id=2736"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poj.grids.cn/problem?id=2736"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images.google.com/imgres?imgurl=http://veronikanagy.files.wordpress.com/2008/02/paper_airplane_sm.jpg&amp;imgrefurl=http://veronikanagy.wordpress.com/2008/02/&amp;h=400&amp;w=400&amp;sz=145&amp;hl=en&amp;start=48&amp;um=1&amp;tbnid=50QzruCKWotv6M:&amp;tbnh=124&amp;tbnw=124&amp;prev=/images?q=paper+airplane&amp;start=40&amp;ndsp=20&amp;um=1&amp;hl=en&amp;newwindow=1&amp;rls=com.microsoft:*&amp;sa=N"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ot.ustc.edu.cn/" TargetMode="External"/><Relationship Id="rId2" Type="http://schemas.openxmlformats.org/officeDocument/2006/relationships/hyperlink" Target="https://github.com/ryanhanwu/How-To-Ask-Questions-The-Smart-Way/blob/main/README-zh_CN.md" TargetMode="Externa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images.google.com/imgres?imgurl=http://veronikanagy.files.wordpress.com/2008/02/paper_airplane_sm.jpg&amp;imgrefurl=http://veronikanagy.wordpress.com/2008/02/&amp;h=400&amp;w=400&amp;sz=145&amp;hl=en&amp;start=48&amp;um=1&amp;tbnid=50QzruCKWotv6M:&amp;tbnh=124&amp;tbnw=124&amp;prev=/images?q=paper+airplane&amp;start=40&amp;ndsp=20&amp;um=1&amp;hl=en&amp;newwindow=1&amp;rls=com.microsoft:*&amp;sa=N" TargetMode="Externa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lFIYKmos3-s"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upload.wikimedia.org/wikipedia/commons/0/0f/Plane_crash_into_Hudson_River_(crop).jpg"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95.xml.rels><?xml version="1.0" encoding="UTF-8" standalone="yes"?>
<Relationships xmlns="http://schemas.openxmlformats.org/package/2006/relationships"><Relationship Id="rId2" Type="http://schemas.openxmlformats.org/officeDocument/2006/relationships/hyperlink" Target="https://www.youtube.com/watch?v=lFIYKmos3-s" TargetMode="Externa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hyperlink" Target="http://academic.research.microsoft.com/?SearchDomain=2&amp;SubDomain=4&amp;entitytype=2" TargetMode="Externa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hyperlink" Target="http://www.cnblogs.com/xinz/p/3803035.html"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4215" y="1746167"/>
            <a:ext cx="7196667" cy="1592255"/>
          </a:xfrm>
        </p:spPr>
        <p:txBody>
          <a:bodyPr>
            <a:normAutofit/>
          </a:bodyPr>
          <a:lstStyle/>
          <a:p>
            <a:r>
              <a:rPr lang="zh-CN" altLang="en-US" dirty="0">
                <a:solidFill>
                  <a:schemeClr val="tx2">
                    <a:lumMod val="75000"/>
                    <a:lumOff val="25000"/>
                  </a:schemeClr>
                </a:solidFill>
              </a:rPr>
              <a:t>程序设计进阶与实践</a:t>
            </a:r>
          </a:p>
        </p:txBody>
      </p:sp>
      <p:sp>
        <p:nvSpPr>
          <p:cNvPr id="5" name="副标题 4"/>
          <p:cNvSpPr>
            <a:spLocks noGrp="1"/>
          </p:cNvSpPr>
          <p:nvPr>
            <p:ph type="subTitle" idx="1"/>
          </p:nvPr>
        </p:nvSpPr>
        <p:spPr>
          <a:xfrm>
            <a:off x="1444214" y="4114146"/>
            <a:ext cx="7196667" cy="526501"/>
          </a:xfrm>
        </p:spPr>
        <p:txBody>
          <a:bodyPr>
            <a:noAutofit/>
          </a:bodyPr>
          <a:lstStyle/>
          <a:p>
            <a:r>
              <a:rPr lang="zh-CN" altLang="en-US" sz="4000" dirty="0">
                <a:solidFill>
                  <a:schemeClr val="tx1"/>
                </a:solidFill>
              </a:rPr>
              <a:t>计算机科学与技术学院</a:t>
            </a:r>
          </a:p>
        </p:txBody>
      </p:sp>
    </p:spTree>
    <p:extLst>
      <p:ext uri="{BB962C8B-B14F-4D97-AF65-F5344CB8AC3E}">
        <p14:creationId xmlns:p14="http://schemas.microsoft.com/office/powerpoint/2010/main" val="19464069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BD61A910-91AF-4336-A96B-55C0F5A8F71A}"/>
              </a:ext>
            </a:extLst>
          </p:cNvPr>
          <p:cNvSpPr>
            <a:spLocks noGrp="1" noChangeArrowheads="1"/>
          </p:cNvSpPr>
          <p:nvPr>
            <p:ph type="title"/>
          </p:nvPr>
        </p:nvSpPr>
        <p:spPr/>
        <p:txBody>
          <a:bodyPr/>
          <a:lstStyle/>
          <a:p>
            <a:pPr algn="ctr"/>
            <a:r>
              <a:rPr lang="en-US" altLang="zh-CN"/>
              <a:t>Python</a:t>
            </a:r>
            <a:endParaRPr lang="zh-CN" altLang="en-US"/>
          </a:p>
        </p:txBody>
      </p:sp>
      <p:sp>
        <p:nvSpPr>
          <p:cNvPr id="28674" name="内容占位符 2">
            <a:extLst>
              <a:ext uri="{FF2B5EF4-FFF2-40B4-BE49-F238E27FC236}">
                <a16:creationId xmlns:a16="http://schemas.microsoft.com/office/drawing/2014/main" id="{981680A0-0D05-4C07-8528-C5B5C46D8E0A}"/>
              </a:ext>
            </a:extLst>
          </p:cNvPr>
          <p:cNvSpPr>
            <a:spLocks noGrp="1" noChangeArrowheads="1"/>
          </p:cNvSpPr>
          <p:nvPr>
            <p:ph idx="1"/>
          </p:nvPr>
        </p:nvSpPr>
        <p:spPr/>
        <p:txBody>
          <a:bodyPr/>
          <a:lstStyle/>
          <a:p>
            <a:r>
              <a:rPr lang="en-US" altLang="zh-CN" dirty="0"/>
              <a:t>Python</a:t>
            </a:r>
            <a:r>
              <a:rPr lang="zh-CN" altLang="en-US" dirty="0"/>
              <a:t>是一种计算机程序设计语言。是一种面向对象的动态类型语言，最初被设计用于编写自动化脚本</a:t>
            </a:r>
            <a:r>
              <a:rPr lang="en-US" altLang="zh-CN" dirty="0"/>
              <a:t>(shell)</a:t>
            </a:r>
            <a:r>
              <a:rPr lang="zh-CN" altLang="en-US" dirty="0"/>
              <a:t>，随着版本的不断更新和语言新功能的添加，越来越多被用于独立的、大型项目的开发。</a:t>
            </a:r>
            <a:endParaRPr lang="en-US" altLang="zh-CN" dirty="0"/>
          </a:p>
          <a:p>
            <a:endParaRPr lang="en-US" altLang="zh-CN" dirty="0"/>
          </a:p>
          <a:p>
            <a:r>
              <a:rPr lang="en-US" altLang="zh-CN" dirty="0"/>
              <a:t>1991</a:t>
            </a:r>
            <a:r>
              <a:rPr lang="zh-CN" altLang="en-US" dirty="0"/>
              <a:t>年至今</a:t>
            </a:r>
            <a:endParaRPr lang="en-US" altLang="zh-CN" dirty="0"/>
          </a:p>
          <a:p>
            <a:endParaRPr lang="en-US" altLang="zh-CN" dirty="0"/>
          </a:p>
          <a:p>
            <a:r>
              <a:rPr lang="en-US" altLang="zh-CN" dirty="0">
                <a:hlinkClick r:id="rId3"/>
              </a:rPr>
              <a:t>https://www.python.org/</a:t>
            </a:r>
            <a:endParaRPr lang="en-US" altLang="zh-CN" dirty="0"/>
          </a:p>
          <a:p>
            <a:endParaRPr lang="en-US" altLang="zh-CN" dirty="0"/>
          </a:p>
          <a:p>
            <a:endParaRPr lang="zh-CN" altLang="en-US" dirty="0"/>
          </a:p>
        </p:txBody>
      </p:sp>
      <p:pic>
        <p:nvPicPr>
          <p:cNvPr id="28675" name="Picture 2" descr="https://gss0.bdstatic.com/94o3dSag_xI4khGkpoWK1HF6hhy/baike/c0%3Dbaike150%2C5%2C5%2C150%2C50/sign=db37d3b8454a20a425133495f13bf347/3b87e950352ac65c8819edd9f1f2b21193138a78.jpg">
            <a:extLst>
              <a:ext uri="{FF2B5EF4-FFF2-40B4-BE49-F238E27FC236}">
                <a16:creationId xmlns:a16="http://schemas.microsoft.com/office/drawing/2014/main" id="{9B74B451-E2F2-4D49-A430-155E0087C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147" y="4736856"/>
            <a:ext cx="2182586" cy="137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ç¸å³å¾ç">
            <a:extLst>
              <a:ext uri="{FF2B5EF4-FFF2-40B4-BE49-F238E27FC236}">
                <a16:creationId xmlns:a16="http://schemas.microsoft.com/office/drawing/2014/main" id="{BF87B356-54BE-490A-82C3-70F9471AF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624" y="2836637"/>
            <a:ext cx="2014685" cy="288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74EC547-AA25-4C25-A384-03D716468643}"/>
              </a:ext>
            </a:extLst>
          </p:cNvPr>
          <p:cNvSpPr txBox="1"/>
          <p:nvPr/>
        </p:nvSpPr>
        <p:spPr>
          <a:xfrm>
            <a:off x="6921392" y="5742000"/>
            <a:ext cx="6112648" cy="369332"/>
          </a:xfrm>
          <a:prstGeom prst="rect">
            <a:avLst/>
          </a:prstGeom>
          <a:noFill/>
        </p:spPr>
        <p:txBody>
          <a:bodyPr wrap="square">
            <a:spAutoFit/>
          </a:bodyPr>
          <a:lstStyle/>
          <a:p>
            <a:r>
              <a:rPr lang="en-US" altLang="zh-CN" dirty="0"/>
              <a:t>Guido van Rossum(1956</a:t>
            </a:r>
            <a:r>
              <a:rPr lang="zh-CN" altLang="en-US" dirty="0"/>
              <a:t>年 </a:t>
            </a:r>
            <a:r>
              <a:rPr lang="en-US" altLang="zh-CN" dirty="0"/>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构建软件的不同目的</a:t>
            </a:r>
            <a:endParaRPr lang="en-US" dirty="0"/>
          </a:p>
        </p:txBody>
      </p:sp>
      <p:sp>
        <p:nvSpPr>
          <p:cNvPr id="3" name="Content Placeholder 2"/>
          <p:cNvSpPr>
            <a:spLocks noGrp="1"/>
          </p:cNvSpPr>
          <p:nvPr>
            <p:ph idx="1"/>
          </p:nvPr>
        </p:nvSpPr>
        <p:spPr/>
        <p:txBody>
          <a:bodyPr/>
          <a:lstStyle/>
          <a:p>
            <a:pPr marL="118872" indent="0">
              <a:buNone/>
            </a:pPr>
            <a:r>
              <a:rPr lang="zh-CN" altLang="en-US" dirty="0"/>
              <a:t>阅读：</a:t>
            </a:r>
            <a:endParaRPr lang="en-US" altLang="zh-CN" dirty="0"/>
          </a:p>
          <a:p>
            <a:pPr marL="118872" indent="0">
              <a:buNone/>
            </a:pPr>
            <a:r>
              <a:rPr lang="en-US" altLang="zh-CN" sz="2000" dirty="0">
                <a:hlinkClick r:id="rId2"/>
              </a:rPr>
              <a:t>http://zhuanlan.zhihu.com/goujianzhifa/20003750</a:t>
            </a:r>
            <a:endParaRPr lang="en-US" altLang="zh-CN" sz="2000" dirty="0"/>
          </a:p>
          <a:p>
            <a:pPr marL="118872" indent="0">
              <a:buNone/>
            </a:pPr>
            <a:endParaRPr lang="en-US" altLang="zh-CN" dirty="0"/>
          </a:p>
          <a:p>
            <a:pPr marL="118872" indent="0">
              <a:buNone/>
            </a:pPr>
            <a:r>
              <a:rPr lang="zh-CN" altLang="en-US" dirty="0"/>
              <a:t>列出下面不同目的软件的一些例子：</a:t>
            </a:r>
            <a:endParaRPr lang="en-US" altLang="zh-CN" dirty="0"/>
          </a:p>
          <a:p>
            <a:r>
              <a:rPr lang="en-US" altLang="zh-CN" dirty="0"/>
              <a:t>Build to Pass</a:t>
            </a:r>
          </a:p>
          <a:p>
            <a:r>
              <a:rPr lang="en-US" dirty="0"/>
              <a:t>Build to Learn</a:t>
            </a:r>
          </a:p>
          <a:p>
            <a:r>
              <a:rPr lang="en-US" dirty="0"/>
              <a:t>Build to Show</a:t>
            </a:r>
          </a:p>
          <a:p>
            <a:r>
              <a:rPr lang="en-US" dirty="0"/>
              <a:t>Build to Win</a:t>
            </a:r>
          </a:p>
        </p:txBody>
      </p:sp>
    </p:spTree>
    <p:extLst>
      <p:ext uri="{BB962C8B-B14F-4D97-AF65-F5344CB8AC3E}">
        <p14:creationId xmlns:p14="http://schemas.microsoft.com/office/powerpoint/2010/main" val="1320509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265766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8D1BD-7329-4FFD-9F6B-2CE5CEEEC96D}"/>
              </a:ext>
            </a:extLst>
          </p:cNvPr>
          <p:cNvSpPr>
            <a:spLocks noGrp="1"/>
          </p:cNvSpPr>
          <p:nvPr>
            <p:ph type="title"/>
          </p:nvPr>
        </p:nvSpPr>
        <p:spPr/>
        <p:txBody>
          <a:bodyPr/>
          <a:lstStyle/>
          <a:p>
            <a:r>
              <a:rPr lang="zh-CN" altLang="en-US" dirty="0"/>
              <a:t>寻找最大的质数（</a:t>
            </a:r>
            <a:r>
              <a:rPr lang="en-US" altLang="zh-CN" dirty="0"/>
              <a:t>https://www.mersenne.org/</a:t>
            </a:r>
            <a:r>
              <a:rPr lang="zh-CN" altLang="en-US" dirty="0"/>
              <a:t>）</a:t>
            </a:r>
          </a:p>
        </p:txBody>
      </p:sp>
      <p:pic>
        <p:nvPicPr>
          <p:cNvPr id="6" name="内容占位符 5">
            <a:extLst>
              <a:ext uri="{FF2B5EF4-FFF2-40B4-BE49-F238E27FC236}">
                <a16:creationId xmlns:a16="http://schemas.microsoft.com/office/drawing/2014/main" id="{211FD92A-9934-423E-BE93-047BBB5AE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075" y="1016155"/>
            <a:ext cx="8775166" cy="5176297"/>
          </a:xfrm>
        </p:spPr>
      </p:pic>
      <p:sp>
        <p:nvSpPr>
          <p:cNvPr id="4" name="灯片编号占位符 3">
            <a:extLst>
              <a:ext uri="{FF2B5EF4-FFF2-40B4-BE49-F238E27FC236}">
                <a16:creationId xmlns:a16="http://schemas.microsoft.com/office/drawing/2014/main" id="{862BBCB0-1338-43E0-A398-62DDDF1466B9}"/>
              </a:ext>
            </a:extLst>
          </p:cNvPr>
          <p:cNvSpPr>
            <a:spLocks noGrp="1"/>
          </p:cNvSpPr>
          <p:nvPr>
            <p:ph type="sldNum" sz="quarter" idx="12"/>
          </p:nvPr>
        </p:nvSpPr>
        <p:spPr/>
        <p:txBody>
          <a:bodyPr/>
          <a:lstStyle/>
          <a:p>
            <a:fld id="{27C45CD9-0508-4D1E-923D-4DFDAA610D19}" type="slidenum">
              <a:rPr lang="zh-CN" altLang="en-US" smtClean="0"/>
              <a:t>11</a:t>
            </a:fld>
            <a:endParaRPr lang="zh-CN" altLang="en-US"/>
          </a:p>
        </p:txBody>
      </p:sp>
    </p:spTree>
    <p:extLst>
      <p:ext uri="{BB962C8B-B14F-4D97-AF65-F5344CB8AC3E}">
        <p14:creationId xmlns:p14="http://schemas.microsoft.com/office/powerpoint/2010/main" val="3944192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D099F-2C4C-4C6A-A7FB-774171C59E10}"/>
              </a:ext>
            </a:extLst>
          </p:cNvPr>
          <p:cNvSpPr>
            <a:spLocks noGrp="1"/>
          </p:cNvSpPr>
          <p:nvPr>
            <p:ph type="title"/>
          </p:nvPr>
        </p:nvSpPr>
        <p:spPr/>
        <p:txBody>
          <a:bodyPr/>
          <a:lstStyle/>
          <a:p>
            <a:r>
              <a:rPr lang="zh-CN" altLang="en-US" dirty="0"/>
              <a:t>寻找最大的质数（</a:t>
            </a:r>
            <a:r>
              <a:rPr lang="en-US" altLang="zh-CN" dirty="0"/>
              <a:t>https://www.mersenne.org/</a:t>
            </a:r>
            <a:r>
              <a:rPr lang="zh-CN" altLang="en-US" dirty="0"/>
              <a:t>）</a:t>
            </a:r>
          </a:p>
        </p:txBody>
      </p:sp>
      <p:pic>
        <p:nvPicPr>
          <p:cNvPr id="6" name="内容占位符 5">
            <a:extLst>
              <a:ext uri="{FF2B5EF4-FFF2-40B4-BE49-F238E27FC236}">
                <a16:creationId xmlns:a16="http://schemas.microsoft.com/office/drawing/2014/main" id="{94BF3CEE-F005-49F6-A867-0928C72D29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40128"/>
            <a:ext cx="10741025" cy="4073019"/>
          </a:xfrm>
        </p:spPr>
      </p:pic>
      <p:sp>
        <p:nvSpPr>
          <p:cNvPr id="4" name="灯片编号占位符 3">
            <a:extLst>
              <a:ext uri="{FF2B5EF4-FFF2-40B4-BE49-F238E27FC236}">
                <a16:creationId xmlns:a16="http://schemas.microsoft.com/office/drawing/2014/main" id="{BE880516-33B7-4D5D-971C-B0862E1CD780}"/>
              </a:ext>
            </a:extLst>
          </p:cNvPr>
          <p:cNvSpPr>
            <a:spLocks noGrp="1"/>
          </p:cNvSpPr>
          <p:nvPr>
            <p:ph type="sldNum" sz="quarter" idx="12"/>
          </p:nvPr>
        </p:nvSpPr>
        <p:spPr/>
        <p:txBody>
          <a:bodyPr/>
          <a:lstStyle/>
          <a:p>
            <a:fld id="{27C45CD9-0508-4D1E-923D-4DFDAA610D19}" type="slidenum">
              <a:rPr lang="zh-CN" altLang="en-US" smtClean="0"/>
              <a:t>12</a:t>
            </a:fld>
            <a:endParaRPr lang="zh-CN" altLang="en-US"/>
          </a:p>
        </p:txBody>
      </p:sp>
    </p:spTree>
    <p:extLst>
      <p:ext uri="{BB962C8B-B14F-4D97-AF65-F5344CB8AC3E}">
        <p14:creationId xmlns:p14="http://schemas.microsoft.com/office/powerpoint/2010/main" val="224843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D099F-2C4C-4C6A-A7FB-774171C59E10}"/>
              </a:ext>
            </a:extLst>
          </p:cNvPr>
          <p:cNvSpPr>
            <a:spLocks noGrp="1"/>
          </p:cNvSpPr>
          <p:nvPr>
            <p:ph type="title"/>
          </p:nvPr>
        </p:nvSpPr>
        <p:spPr/>
        <p:txBody>
          <a:bodyPr/>
          <a:lstStyle/>
          <a:p>
            <a:r>
              <a:rPr lang="zh-CN" altLang="en-US" dirty="0"/>
              <a:t>寻找最大的质数（</a:t>
            </a:r>
            <a:r>
              <a:rPr lang="en-US" altLang="zh-CN" dirty="0"/>
              <a:t>https://www.mersenne.org/</a:t>
            </a:r>
            <a:r>
              <a:rPr lang="zh-CN" altLang="en-US" dirty="0"/>
              <a:t>）</a:t>
            </a:r>
          </a:p>
        </p:txBody>
      </p:sp>
      <p:sp>
        <p:nvSpPr>
          <p:cNvPr id="4" name="灯片编号占位符 3">
            <a:extLst>
              <a:ext uri="{FF2B5EF4-FFF2-40B4-BE49-F238E27FC236}">
                <a16:creationId xmlns:a16="http://schemas.microsoft.com/office/drawing/2014/main" id="{BE880516-33B7-4D5D-971C-B0862E1CD780}"/>
              </a:ext>
            </a:extLst>
          </p:cNvPr>
          <p:cNvSpPr>
            <a:spLocks noGrp="1"/>
          </p:cNvSpPr>
          <p:nvPr>
            <p:ph type="sldNum" sz="quarter" idx="12"/>
          </p:nvPr>
        </p:nvSpPr>
        <p:spPr/>
        <p:txBody>
          <a:bodyPr/>
          <a:lstStyle/>
          <a:p>
            <a:fld id="{27C45CD9-0508-4D1E-923D-4DFDAA610D19}" type="slidenum">
              <a:rPr lang="zh-CN" altLang="en-US" smtClean="0"/>
              <a:t>13</a:t>
            </a:fld>
            <a:endParaRPr lang="zh-CN" altLang="en-US"/>
          </a:p>
        </p:txBody>
      </p:sp>
      <p:sp>
        <p:nvSpPr>
          <p:cNvPr id="5" name="内容占位符 4">
            <a:extLst>
              <a:ext uri="{FF2B5EF4-FFF2-40B4-BE49-F238E27FC236}">
                <a16:creationId xmlns:a16="http://schemas.microsoft.com/office/drawing/2014/main" id="{1920AA44-300D-4241-AE25-9DA2A200686A}"/>
              </a:ext>
            </a:extLst>
          </p:cNvPr>
          <p:cNvSpPr>
            <a:spLocks noGrp="1"/>
          </p:cNvSpPr>
          <p:nvPr>
            <p:ph idx="1"/>
          </p:nvPr>
        </p:nvSpPr>
        <p:spPr/>
        <p:txBody>
          <a:bodyPr/>
          <a:lstStyle/>
          <a:p>
            <a:r>
              <a:rPr lang="zh-CN" altLang="en-US" b="1" i="0" dirty="0">
                <a:solidFill>
                  <a:srgbClr val="000000"/>
                </a:solidFill>
                <a:effectLst/>
                <a:latin typeface="Tahoma" panose="020B0604030504040204" pitchFamily="34" charset="0"/>
              </a:rPr>
              <a:t> </a:t>
            </a:r>
            <a:r>
              <a:rPr lang="en-US" altLang="zh-CN" b="1" i="0" dirty="0">
                <a:solidFill>
                  <a:srgbClr val="000000"/>
                </a:solidFill>
                <a:effectLst/>
                <a:latin typeface="Tahoma" panose="020B0604030504040204" pitchFamily="34" charset="0"/>
              </a:rPr>
              <a:t>2</a:t>
            </a:r>
            <a:r>
              <a:rPr lang="en-US" altLang="zh-CN" b="1" i="0" baseline="30000" dirty="0">
                <a:solidFill>
                  <a:srgbClr val="000000"/>
                </a:solidFill>
                <a:effectLst/>
                <a:latin typeface="Tahoma" panose="020B0604030504040204" pitchFamily="34" charset="0"/>
              </a:rPr>
              <a:t>82,589,933</a:t>
            </a:r>
            <a:r>
              <a:rPr lang="en-US" altLang="zh-CN" b="1" i="0" dirty="0">
                <a:solidFill>
                  <a:srgbClr val="000000"/>
                </a:solidFill>
                <a:effectLst/>
                <a:latin typeface="Tahoma" panose="020B0604030504040204" pitchFamily="34" charset="0"/>
              </a:rPr>
              <a:t>-1</a:t>
            </a:r>
          </a:p>
          <a:p>
            <a:endParaRPr lang="en-US" altLang="zh-CN" dirty="0"/>
          </a:p>
          <a:p>
            <a:endParaRPr lang="zh-CN" altLang="en-US" dirty="0"/>
          </a:p>
        </p:txBody>
      </p:sp>
      <p:pic>
        <p:nvPicPr>
          <p:cNvPr id="8" name="图片 7">
            <a:extLst>
              <a:ext uri="{FF2B5EF4-FFF2-40B4-BE49-F238E27FC236}">
                <a16:creationId xmlns:a16="http://schemas.microsoft.com/office/drawing/2014/main" id="{CEAB78CF-388B-43B6-8E6B-BF823CF68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36" y="1935705"/>
            <a:ext cx="11297127" cy="3858056"/>
          </a:xfrm>
          <a:prstGeom prst="rect">
            <a:avLst/>
          </a:prstGeom>
        </p:spPr>
      </p:pic>
    </p:spTree>
    <p:extLst>
      <p:ext uri="{BB962C8B-B14F-4D97-AF65-F5344CB8AC3E}">
        <p14:creationId xmlns:p14="http://schemas.microsoft.com/office/powerpoint/2010/main" val="161927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661A9-EFF5-4FC4-9C41-9957DFBA3A81}"/>
              </a:ext>
            </a:extLst>
          </p:cNvPr>
          <p:cNvSpPr>
            <a:spLocks noGrp="1"/>
          </p:cNvSpPr>
          <p:nvPr>
            <p:ph type="title"/>
          </p:nvPr>
        </p:nvSpPr>
        <p:spPr/>
        <p:txBody>
          <a:bodyPr/>
          <a:lstStyle/>
          <a:p>
            <a:r>
              <a:rPr lang="zh-CN" altLang="en-US" dirty="0">
                <a:solidFill>
                  <a:srgbClr val="000099"/>
                </a:solidFill>
                <a:latin typeface="隶书" panose="02010509060101010101" pitchFamily="49" charset="-122"/>
                <a:ea typeface="隶书" panose="02010509060101010101" pitchFamily="49" charset="-122"/>
              </a:rPr>
              <a:t>大整数加法</a:t>
            </a:r>
            <a:endParaRPr lang="zh-CN" altLang="en-US" dirty="0"/>
          </a:p>
        </p:txBody>
      </p:sp>
      <p:sp>
        <p:nvSpPr>
          <p:cNvPr id="3" name="内容占位符 2">
            <a:extLst>
              <a:ext uri="{FF2B5EF4-FFF2-40B4-BE49-F238E27FC236}">
                <a16:creationId xmlns:a16="http://schemas.microsoft.com/office/drawing/2014/main" id="{C6D36F57-438E-4BF8-A89F-70A4400A6699}"/>
              </a:ext>
            </a:extLst>
          </p:cNvPr>
          <p:cNvSpPr>
            <a:spLocks noGrp="1"/>
          </p:cNvSpPr>
          <p:nvPr>
            <p:ph idx="1"/>
          </p:nvPr>
        </p:nvSpPr>
        <p:spPr/>
        <p:txBody>
          <a:bodyPr>
            <a:normAutofit lnSpcReduction="10000"/>
          </a:bodyPr>
          <a:lstStyle/>
          <a:p>
            <a:r>
              <a:rPr lang="zh-CN" altLang="en-US" sz="2600" b="1" dirty="0"/>
              <a:t>问题描述 </a:t>
            </a:r>
            <a:endParaRPr lang="zh-CN" altLang="en-US" sz="2600" dirty="0"/>
          </a:p>
          <a:p>
            <a:pPr lvl="1">
              <a:buNone/>
            </a:pPr>
            <a:r>
              <a:rPr lang="zh-CN" altLang="en-US" dirty="0"/>
              <a:t>求两个不超过</a:t>
            </a:r>
            <a:r>
              <a:rPr lang="en-US" altLang="zh-CN" dirty="0"/>
              <a:t>200</a:t>
            </a:r>
            <a:r>
              <a:rPr lang="zh-CN" altLang="en-US" dirty="0"/>
              <a:t>位的非负整数的和。</a:t>
            </a:r>
            <a:endParaRPr lang="zh-CN" altLang="en-US" b="1" dirty="0"/>
          </a:p>
          <a:p>
            <a:r>
              <a:rPr lang="zh-CN" altLang="en-US" sz="2600" b="1" dirty="0"/>
              <a:t>输入数据</a:t>
            </a:r>
            <a:endParaRPr lang="zh-CN" altLang="en-US" sz="2600" dirty="0"/>
          </a:p>
          <a:p>
            <a:pPr lvl="1"/>
            <a:r>
              <a:rPr lang="zh-CN" altLang="en-US" dirty="0"/>
              <a:t>有两行，每行是一个不超过</a:t>
            </a:r>
            <a:r>
              <a:rPr lang="en-US" altLang="zh-CN" dirty="0"/>
              <a:t>200</a:t>
            </a:r>
            <a:r>
              <a:rPr lang="zh-CN" altLang="en-US" dirty="0"/>
              <a:t>位的非负整数，没有多余的前导</a:t>
            </a:r>
            <a:r>
              <a:rPr lang="en-US" altLang="zh-CN" dirty="0"/>
              <a:t>0</a:t>
            </a:r>
            <a:r>
              <a:rPr lang="zh-CN" altLang="en-US" dirty="0"/>
              <a:t>。</a:t>
            </a:r>
            <a:endParaRPr lang="zh-CN" altLang="en-US" b="1" dirty="0"/>
          </a:p>
          <a:p>
            <a:r>
              <a:rPr lang="zh-CN" altLang="en-US" sz="2600" b="1" dirty="0"/>
              <a:t>输出要求</a:t>
            </a:r>
            <a:endParaRPr lang="zh-CN" altLang="en-US" sz="2600" dirty="0"/>
          </a:p>
          <a:p>
            <a:pPr lvl="1">
              <a:buNone/>
            </a:pPr>
            <a:r>
              <a:rPr lang="zh-CN" altLang="en-US" dirty="0"/>
              <a:t>一行，即相加后的结果。结果里不能有多余的前导</a:t>
            </a:r>
            <a:r>
              <a:rPr lang="en-US" altLang="zh-CN" dirty="0"/>
              <a:t>0</a:t>
            </a:r>
            <a:r>
              <a:rPr lang="zh-CN" altLang="en-US" dirty="0"/>
              <a:t>，即如果结果是</a:t>
            </a:r>
            <a:r>
              <a:rPr lang="en-US" altLang="zh-CN" dirty="0"/>
              <a:t>342</a:t>
            </a:r>
            <a:r>
              <a:rPr lang="zh-CN" altLang="en-US" dirty="0"/>
              <a:t>，那么就不能输出为</a:t>
            </a:r>
            <a:r>
              <a:rPr lang="en-US" altLang="zh-CN" dirty="0"/>
              <a:t>0342</a:t>
            </a:r>
            <a:r>
              <a:rPr lang="zh-CN" altLang="en-US" dirty="0"/>
              <a:t>。 </a:t>
            </a:r>
            <a:endParaRPr lang="zh-CN" altLang="en-US" b="1" dirty="0"/>
          </a:p>
          <a:p>
            <a:r>
              <a:rPr lang="zh-CN" altLang="en-US" sz="2600" b="1" dirty="0"/>
              <a:t>输入样例</a:t>
            </a:r>
            <a:endParaRPr lang="zh-CN" altLang="en-US" sz="2600" dirty="0"/>
          </a:p>
          <a:p>
            <a:pPr lvl="1">
              <a:buNone/>
            </a:pPr>
            <a:r>
              <a:rPr lang="en-US" altLang="zh-CN" dirty="0"/>
              <a:t>22222222222222222222 </a:t>
            </a:r>
          </a:p>
          <a:p>
            <a:pPr lvl="1">
              <a:buNone/>
            </a:pPr>
            <a:r>
              <a:rPr lang="en-US" altLang="zh-CN" dirty="0"/>
              <a:t>33333333333333333333</a:t>
            </a:r>
            <a:endParaRPr lang="en-US" altLang="zh-CN" b="1" dirty="0"/>
          </a:p>
          <a:p>
            <a:r>
              <a:rPr lang="zh-CN" altLang="en-US" sz="2600" b="1" dirty="0"/>
              <a:t>输出样例</a:t>
            </a:r>
            <a:endParaRPr lang="zh-CN" altLang="en-US" sz="2600" dirty="0"/>
          </a:p>
          <a:p>
            <a:pPr lvl="1">
              <a:buNone/>
            </a:pPr>
            <a:r>
              <a:rPr lang="en-US" altLang="zh-CN" dirty="0"/>
              <a:t>55555555555555555555</a:t>
            </a:r>
            <a:endParaRPr lang="zh-CN" altLang="en-US" dirty="0"/>
          </a:p>
        </p:txBody>
      </p:sp>
      <p:sp>
        <p:nvSpPr>
          <p:cNvPr id="4" name="灯片编号占位符 3">
            <a:extLst>
              <a:ext uri="{FF2B5EF4-FFF2-40B4-BE49-F238E27FC236}">
                <a16:creationId xmlns:a16="http://schemas.microsoft.com/office/drawing/2014/main" id="{1BAFE12A-E49F-45D7-93D4-C8D66C37C825}"/>
              </a:ext>
            </a:extLst>
          </p:cNvPr>
          <p:cNvSpPr>
            <a:spLocks noGrp="1"/>
          </p:cNvSpPr>
          <p:nvPr>
            <p:ph type="sldNum" sz="quarter" idx="12"/>
          </p:nvPr>
        </p:nvSpPr>
        <p:spPr/>
        <p:txBody>
          <a:bodyPr/>
          <a:lstStyle/>
          <a:p>
            <a:fld id="{27C45CD9-0508-4D1E-923D-4DFDAA610D19}" type="slidenum">
              <a:rPr lang="zh-CN" altLang="en-US" smtClean="0"/>
              <a:t>14</a:t>
            </a:fld>
            <a:endParaRPr lang="zh-CN" altLang="en-US"/>
          </a:p>
        </p:txBody>
      </p:sp>
    </p:spTree>
    <p:extLst>
      <p:ext uri="{BB962C8B-B14F-4D97-AF65-F5344CB8AC3E}">
        <p14:creationId xmlns:p14="http://schemas.microsoft.com/office/powerpoint/2010/main" val="268852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F6BB1-89E2-435D-A381-7F54DEE5C60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53F168-5947-481A-9F07-91332B8F8CF7}"/>
              </a:ext>
            </a:extLst>
          </p:cNvPr>
          <p:cNvSpPr>
            <a:spLocks noGrp="1"/>
          </p:cNvSpPr>
          <p:nvPr>
            <p:ph idx="1"/>
          </p:nvPr>
        </p:nvSpPr>
        <p:spPr/>
        <p:txBody>
          <a:bodyPr>
            <a:normAutofit fontScale="92500"/>
          </a:bodyPr>
          <a:lstStyle/>
          <a:p>
            <a:r>
              <a:rPr lang="en-US" altLang="zh-CN" sz="3200" dirty="0">
                <a:solidFill>
                  <a:srgbClr val="FF3300"/>
                </a:solidFill>
                <a:latin typeface="华文楷体" panose="02010600040101010101" pitchFamily="2" charset="-122"/>
                <a:ea typeface="华文楷体" panose="02010600040101010101" pitchFamily="2" charset="-122"/>
              </a:rPr>
              <a:t>1) </a:t>
            </a:r>
            <a:r>
              <a:rPr lang="zh-CN" altLang="en-US" sz="3200" dirty="0">
                <a:solidFill>
                  <a:srgbClr val="FF3300"/>
                </a:solidFill>
                <a:latin typeface="华文楷体" panose="02010600040101010101" pitchFamily="2" charset="-122"/>
                <a:ea typeface="华文楷体" panose="02010600040101010101" pitchFamily="2" charset="-122"/>
              </a:rPr>
              <a:t>用字符型或整型数组来存放大整数</a:t>
            </a:r>
          </a:p>
          <a:p>
            <a:endParaRPr lang="zh-CN" altLang="en-US" sz="3200" dirty="0">
              <a:solidFill>
                <a:srgbClr val="FF3300"/>
              </a:solidFill>
              <a:latin typeface="华文楷体" panose="02010600040101010101" pitchFamily="2" charset="-122"/>
              <a:ea typeface="华文楷体" panose="02010600040101010101" pitchFamily="2" charset="-122"/>
            </a:endParaRPr>
          </a:p>
          <a:p>
            <a:pPr marL="0" indent="0">
              <a:buNone/>
            </a:pPr>
            <a:r>
              <a:rPr lang="zh-CN" altLang="en-US" dirty="0">
                <a:latin typeface="Times New Roman" panose="02020603050405020304" pitchFamily="18" charset="0"/>
              </a:rPr>
              <a:t>    </a:t>
            </a:r>
            <a:r>
              <a:rPr lang="en-US" altLang="zh-CN" dirty="0">
                <a:latin typeface="Times New Roman" panose="02020603050405020304" pitchFamily="18" charset="0"/>
              </a:rPr>
              <a:t>an[0]</a:t>
            </a:r>
            <a:r>
              <a:rPr lang="zh-CN" altLang="en-US" dirty="0">
                <a:latin typeface="Times New Roman" panose="02020603050405020304" pitchFamily="18" charset="0"/>
              </a:rPr>
              <a:t>存放个位数，</a:t>
            </a:r>
            <a:r>
              <a:rPr lang="en-US" altLang="zh-CN" dirty="0">
                <a:latin typeface="Times New Roman" panose="02020603050405020304" pitchFamily="18" charset="0"/>
              </a:rPr>
              <a:t>an[1]</a:t>
            </a:r>
            <a:r>
              <a:rPr lang="zh-CN" altLang="en-US" dirty="0">
                <a:latin typeface="Times New Roman" panose="02020603050405020304" pitchFamily="18" charset="0"/>
              </a:rPr>
              <a:t>存放十位数，</a:t>
            </a:r>
            <a:r>
              <a:rPr lang="en-US" altLang="zh-CN" dirty="0">
                <a:latin typeface="Times New Roman" panose="02020603050405020304" pitchFamily="18" charset="0"/>
              </a:rPr>
              <a:t>an[2]</a:t>
            </a:r>
            <a:r>
              <a:rPr lang="zh-CN" altLang="en-US" dirty="0">
                <a:latin typeface="Times New Roman" panose="02020603050405020304" pitchFamily="18" charset="0"/>
              </a:rPr>
              <a:t>存放百位数</a:t>
            </a:r>
            <a:r>
              <a:rPr lang="en-US" altLang="zh-CN" dirty="0">
                <a:latin typeface="Times New Roman" panose="02020603050405020304" pitchFamily="18" charset="0"/>
              </a:rPr>
              <a:t>……</a:t>
            </a: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r>
              <a:rPr lang="en-US" altLang="zh-CN" dirty="0">
                <a:solidFill>
                  <a:srgbClr val="FF3300"/>
                </a:solidFill>
                <a:latin typeface="华文楷体" panose="02010600040101010101" pitchFamily="2" charset="-122"/>
                <a:ea typeface="华文楷体" panose="02010600040101010101" pitchFamily="2" charset="-122"/>
              </a:rPr>
              <a:t>2</a:t>
            </a:r>
            <a:r>
              <a:rPr lang="zh-CN" altLang="en-US" dirty="0">
                <a:solidFill>
                  <a:srgbClr val="FF3300"/>
                </a:solidFill>
                <a:latin typeface="华文楷体" panose="02010600040101010101" pitchFamily="2" charset="-122"/>
                <a:ea typeface="华文楷体" panose="02010600040101010101" pitchFamily="2" charset="-122"/>
              </a:rPr>
              <a:t>）模拟小学生列竖式做加法，从个位开始逐位相加，超过或达到</a:t>
            </a:r>
            <a:r>
              <a:rPr lang="en-US" altLang="zh-CN" dirty="0">
                <a:solidFill>
                  <a:srgbClr val="FF3300"/>
                </a:solidFill>
                <a:latin typeface="华文楷体" panose="02010600040101010101" pitchFamily="2" charset="-122"/>
                <a:ea typeface="华文楷体" panose="02010600040101010101" pitchFamily="2" charset="-122"/>
              </a:rPr>
              <a:t>10</a:t>
            </a:r>
            <a:r>
              <a:rPr lang="zh-CN" altLang="en-US" dirty="0">
                <a:solidFill>
                  <a:srgbClr val="FF3300"/>
                </a:solidFill>
                <a:latin typeface="华文楷体" panose="02010600040101010101" pitchFamily="2" charset="-122"/>
                <a:ea typeface="华文楷体" panose="02010600040101010101" pitchFamily="2" charset="-122"/>
              </a:rPr>
              <a:t>则进位。</a:t>
            </a:r>
          </a:p>
          <a:p>
            <a:pPr marL="0" indent="0">
              <a:buNone/>
            </a:pPr>
            <a:r>
              <a:rPr lang="zh-CN" altLang="en-US" dirty="0">
                <a:latin typeface="Times New Roman" panose="02020603050405020304" pitchFamily="18" charset="0"/>
              </a:rPr>
              <a:t>    </a:t>
            </a:r>
          </a:p>
          <a:p>
            <a:pPr marL="0" indent="0">
              <a:buNone/>
            </a:pPr>
            <a:r>
              <a:rPr lang="zh-CN" altLang="en-US" dirty="0">
                <a:latin typeface="Times New Roman" panose="02020603050405020304" pitchFamily="18" charset="0"/>
              </a:rPr>
              <a:t>      用</a:t>
            </a:r>
            <a:r>
              <a:rPr lang="en-US" altLang="zh-CN" dirty="0">
                <a:latin typeface="Times New Roman" panose="02020603050405020304" pitchFamily="18" charset="0"/>
              </a:rPr>
              <a:t>unsigned an1[201]</a:t>
            </a:r>
            <a:r>
              <a:rPr lang="zh-CN" altLang="en-US" dirty="0">
                <a:latin typeface="Times New Roman" panose="02020603050405020304" pitchFamily="18" charset="0"/>
              </a:rPr>
              <a:t>保存第一个数，用</a:t>
            </a:r>
            <a:r>
              <a:rPr lang="en-US" altLang="zh-CN" dirty="0">
                <a:latin typeface="Times New Roman" panose="02020603050405020304" pitchFamily="18" charset="0"/>
              </a:rPr>
              <a:t>unsigned an2[200]</a:t>
            </a:r>
            <a:r>
              <a:rPr lang="zh-CN" altLang="en-US" dirty="0">
                <a:latin typeface="Times New Roman" panose="02020603050405020304" pitchFamily="18" charset="0"/>
              </a:rPr>
              <a:t>表示第二个数，然后逐位相加，相加的结果直接存放在</a:t>
            </a:r>
            <a:r>
              <a:rPr lang="en-US" altLang="zh-CN" dirty="0">
                <a:latin typeface="Times New Roman" panose="02020603050405020304" pitchFamily="18" charset="0"/>
              </a:rPr>
              <a:t>an1</a:t>
            </a:r>
            <a:r>
              <a:rPr lang="zh-CN" altLang="en-US" dirty="0">
                <a:latin typeface="Times New Roman" panose="02020603050405020304" pitchFamily="18" charset="0"/>
              </a:rPr>
              <a:t>中。要注意处理进位。</a:t>
            </a:r>
          </a:p>
          <a:p>
            <a:endParaRPr lang="zh-CN" altLang="en-US" dirty="0"/>
          </a:p>
        </p:txBody>
      </p:sp>
      <p:sp>
        <p:nvSpPr>
          <p:cNvPr id="4" name="灯片编号占位符 3">
            <a:extLst>
              <a:ext uri="{FF2B5EF4-FFF2-40B4-BE49-F238E27FC236}">
                <a16:creationId xmlns:a16="http://schemas.microsoft.com/office/drawing/2014/main" id="{AAF28FD3-F771-4409-A08D-FCA75A9717B4}"/>
              </a:ext>
            </a:extLst>
          </p:cNvPr>
          <p:cNvSpPr>
            <a:spLocks noGrp="1"/>
          </p:cNvSpPr>
          <p:nvPr>
            <p:ph type="sldNum" sz="quarter" idx="12"/>
          </p:nvPr>
        </p:nvSpPr>
        <p:spPr/>
        <p:txBody>
          <a:bodyPr/>
          <a:lstStyle/>
          <a:p>
            <a:fld id="{27C45CD9-0508-4D1E-923D-4DFDAA610D19}" type="slidenum">
              <a:rPr lang="zh-CN" altLang="en-US" smtClean="0"/>
              <a:t>15</a:t>
            </a:fld>
            <a:endParaRPr lang="zh-CN" altLang="en-US"/>
          </a:p>
        </p:txBody>
      </p:sp>
    </p:spTree>
    <p:extLst>
      <p:ext uri="{BB962C8B-B14F-4D97-AF65-F5344CB8AC3E}">
        <p14:creationId xmlns:p14="http://schemas.microsoft.com/office/powerpoint/2010/main" val="105336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5">
            <a:extLst>
              <a:ext uri="{FF2B5EF4-FFF2-40B4-BE49-F238E27FC236}">
                <a16:creationId xmlns:a16="http://schemas.microsoft.com/office/drawing/2014/main" id="{8729E1F1-B03D-476C-8D3F-A7F2BB99E706}"/>
              </a:ext>
            </a:extLst>
          </p:cNvPr>
          <p:cNvSpPr>
            <a:spLocks noChangeArrowheads="1"/>
          </p:cNvSpPr>
          <p:nvPr/>
        </p:nvSpPr>
        <p:spPr bwMode="auto">
          <a:xfrm>
            <a:off x="1524000" y="-100013"/>
            <a:ext cx="9144000" cy="710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dirty="0"/>
              <a:t>#include &lt;</a:t>
            </a:r>
            <a:r>
              <a:rPr lang="en-US" altLang="zh-CN" sz="2000" dirty="0" err="1"/>
              <a:t>stdio.h</a:t>
            </a:r>
            <a:r>
              <a:rPr lang="en-US" altLang="zh-CN" sz="2000" dirty="0"/>
              <a:t>&gt;</a:t>
            </a:r>
          </a:p>
          <a:p>
            <a:r>
              <a:rPr lang="en-US" altLang="zh-CN" sz="2000" dirty="0"/>
              <a:t>#include &lt;</a:t>
            </a:r>
            <a:r>
              <a:rPr lang="en-US" altLang="zh-CN" sz="2000" dirty="0" err="1"/>
              <a:t>string.h</a:t>
            </a:r>
            <a:r>
              <a:rPr lang="en-US" altLang="zh-CN" sz="2000" dirty="0"/>
              <a:t>&gt;</a:t>
            </a:r>
          </a:p>
          <a:p>
            <a:r>
              <a:rPr lang="en-US" altLang="zh-CN" sz="2000" dirty="0"/>
              <a:t>#define MAX_LEN 201</a:t>
            </a:r>
          </a:p>
          <a:p>
            <a:r>
              <a:rPr lang="en-US" altLang="zh-CN" sz="2000" dirty="0"/>
              <a:t>int an1[MAX_LEN+10];</a:t>
            </a:r>
          </a:p>
          <a:p>
            <a:r>
              <a:rPr lang="en-US" altLang="zh-CN" sz="2000" dirty="0"/>
              <a:t>int an2[MAX_LEN+10];</a:t>
            </a:r>
          </a:p>
          <a:p>
            <a:r>
              <a:rPr lang="en-US" altLang="zh-CN" sz="2000" dirty="0"/>
              <a:t>char szLine1[MAX_LEN+10];</a:t>
            </a:r>
          </a:p>
          <a:p>
            <a:r>
              <a:rPr lang="en-US" altLang="zh-CN" sz="2000" dirty="0"/>
              <a:t>char szLine2[MAX_LEN+10];</a:t>
            </a:r>
          </a:p>
          <a:p>
            <a:r>
              <a:rPr lang="en-US" altLang="zh-CN" sz="2000" dirty="0"/>
              <a:t>int Add(int </a:t>
            </a:r>
            <a:r>
              <a:rPr lang="en-US" altLang="zh-CN" sz="2000" dirty="0" err="1"/>
              <a:t>nMaxLen</a:t>
            </a:r>
            <a:r>
              <a:rPr lang="en-US" altLang="zh-CN" sz="2000" dirty="0"/>
              <a:t> , int * an1, int * an2)</a:t>
            </a:r>
          </a:p>
          <a:p>
            <a:r>
              <a:rPr lang="en-US" altLang="zh-CN" sz="2000" dirty="0"/>
              <a:t>//</a:t>
            </a:r>
            <a:r>
              <a:rPr lang="zh-CN" altLang="en-US" sz="2000" dirty="0"/>
              <a:t>将长度最多为 </a:t>
            </a:r>
            <a:r>
              <a:rPr lang="en-US" altLang="zh-CN" sz="2000" dirty="0" err="1"/>
              <a:t>nMaxLen</a:t>
            </a:r>
            <a:r>
              <a:rPr lang="en-US" altLang="zh-CN" sz="2000" dirty="0"/>
              <a:t> </a:t>
            </a:r>
            <a:r>
              <a:rPr lang="zh-CN" altLang="en-US" sz="2000" dirty="0"/>
              <a:t>的大整数 </a:t>
            </a:r>
            <a:r>
              <a:rPr lang="en-US" altLang="zh-CN" sz="2000" dirty="0"/>
              <a:t>an1</a:t>
            </a:r>
            <a:r>
              <a:rPr lang="zh-CN" altLang="en-US" sz="2000" dirty="0"/>
              <a:t>和</a:t>
            </a:r>
            <a:r>
              <a:rPr lang="en-US" altLang="zh-CN" sz="2000" dirty="0"/>
              <a:t>an2 </a:t>
            </a:r>
            <a:r>
              <a:rPr lang="zh-CN" altLang="en-US" sz="2000" dirty="0"/>
              <a:t>相加，结果放在</a:t>
            </a:r>
            <a:r>
              <a:rPr lang="en-US" altLang="zh-CN" sz="2000" dirty="0"/>
              <a:t>an1, </a:t>
            </a:r>
          </a:p>
          <a:p>
            <a:r>
              <a:rPr lang="en-US" altLang="zh-CN" sz="2000" dirty="0"/>
              <a:t>//an1[0],an2[0]</a:t>
            </a:r>
            <a:r>
              <a:rPr lang="zh-CN" altLang="en-US" sz="2000" dirty="0"/>
              <a:t>对应于个位</a:t>
            </a:r>
          </a:p>
          <a:p>
            <a:r>
              <a:rPr lang="en-US" altLang="zh-CN" sz="2000" dirty="0"/>
              <a:t>{</a:t>
            </a:r>
          </a:p>
          <a:p>
            <a:r>
              <a:rPr lang="en-US" altLang="zh-CN" sz="2000" dirty="0"/>
              <a:t>	int </a:t>
            </a:r>
            <a:r>
              <a:rPr lang="en-US" altLang="zh-CN" sz="2000" dirty="0" err="1"/>
              <a:t>nHighestPos</a:t>
            </a:r>
            <a:r>
              <a:rPr lang="en-US" altLang="zh-CN" sz="2000" dirty="0"/>
              <a:t> = 0;</a:t>
            </a:r>
          </a:p>
          <a:p>
            <a:r>
              <a:rPr lang="en-US" altLang="zh-CN" sz="2000" dirty="0"/>
              <a:t>	for(int </a:t>
            </a:r>
            <a:r>
              <a:rPr lang="en-US" altLang="zh-CN" sz="2000" dirty="0" err="1"/>
              <a:t>i</a:t>
            </a:r>
            <a:r>
              <a:rPr lang="en-US" altLang="zh-CN" sz="2000" dirty="0"/>
              <a:t> = 0;i &lt; </a:t>
            </a:r>
            <a:r>
              <a:rPr lang="en-US" altLang="zh-CN" sz="2000" dirty="0" err="1"/>
              <a:t>nMaxLen</a:t>
            </a:r>
            <a:r>
              <a:rPr lang="en-US" altLang="zh-CN" sz="2000" dirty="0"/>
              <a:t>; </a:t>
            </a:r>
            <a:r>
              <a:rPr lang="en-US" altLang="zh-CN" sz="2000" dirty="0" err="1"/>
              <a:t>i</a:t>
            </a:r>
            <a:r>
              <a:rPr lang="en-US" altLang="zh-CN" sz="2000" dirty="0"/>
              <a:t> ++ ) {	</a:t>
            </a:r>
          </a:p>
          <a:p>
            <a:r>
              <a:rPr lang="en-US" altLang="zh-CN" sz="2000" dirty="0"/>
              <a:t>		an1[</a:t>
            </a:r>
            <a:r>
              <a:rPr lang="en-US" altLang="zh-CN" sz="2000" dirty="0" err="1"/>
              <a:t>i</a:t>
            </a:r>
            <a:r>
              <a:rPr lang="en-US" altLang="zh-CN" sz="2000" dirty="0"/>
              <a:t>] += an2[</a:t>
            </a:r>
            <a:r>
              <a:rPr lang="en-US" altLang="zh-CN" sz="2000" dirty="0" err="1"/>
              <a:t>i</a:t>
            </a:r>
            <a:r>
              <a:rPr lang="en-US" altLang="zh-CN" sz="2000" dirty="0"/>
              <a:t>];		//</a:t>
            </a:r>
            <a:r>
              <a:rPr lang="zh-CN" altLang="en-US" sz="2000" dirty="0"/>
              <a:t>逐位相加</a:t>
            </a:r>
          </a:p>
          <a:p>
            <a:r>
              <a:rPr lang="zh-CN" altLang="en-US" sz="2000" dirty="0"/>
              <a:t>		</a:t>
            </a:r>
            <a:r>
              <a:rPr lang="en-US" altLang="zh-CN" sz="2000" dirty="0"/>
              <a:t>if( an1[</a:t>
            </a:r>
            <a:r>
              <a:rPr lang="en-US" altLang="zh-CN" sz="2000" dirty="0" err="1"/>
              <a:t>i</a:t>
            </a:r>
            <a:r>
              <a:rPr lang="en-US" altLang="zh-CN" sz="2000" dirty="0"/>
              <a:t>] &gt;= 10 ) {		//</a:t>
            </a:r>
            <a:r>
              <a:rPr lang="zh-CN" altLang="en-US" sz="2000" dirty="0"/>
              <a:t>看是否要进位	</a:t>
            </a:r>
          </a:p>
          <a:p>
            <a:r>
              <a:rPr lang="zh-CN" altLang="en-US" sz="2000" dirty="0"/>
              <a:t>			</a:t>
            </a:r>
            <a:r>
              <a:rPr lang="en-US" altLang="zh-CN" sz="2000" dirty="0"/>
              <a:t>an1[</a:t>
            </a:r>
            <a:r>
              <a:rPr lang="en-US" altLang="zh-CN" sz="2000" dirty="0" err="1"/>
              <a:t>i</a:t>
            </a:r>
            <a:r>
              <a:rPr lang="en-US" altLang="zh-CN" sz="2000" dirty="0"/>
              <a:t>] -= 10;</a:t>
            </a:r>
          </a:p>
          <a:p>
            <a:r>
              <a:rPr lang="en-US" altLang="zh-CN" sz="2000" dirty="0"/>
              <a:t>			an1[i+1] ++;			//</a:t>
            </a:r>
            <a:r>
              <a:rPr lang="zh-CN" altLang="en-US" sz="2000" dirty="0"/>
              <a:t>进位</a:t>
            </a:r>
          </a:p>
          <a:p>
            <a:r>
              <a:rPr lang="zh-CN" altLang="en-US" sz="2000" dirty="0"/>
              <a:t>		</a:t>
            </a:r>
            <a:r>
              <a:rPr lang="en-US" altLang="zh-CN" sz="2000" dirty="0"/>
              <a:t>}</a:t>
            </a:r>
          </a:p>
          <a:p>
            <a:r>
              <a:rPr lang="en-US" altLang="zh-CN" sz="2000" dirty="0"/>
              <a:t>		if( an1[</a:t>
            </a:r>
            <a:r>
              <a:rPr lang="en-US" altLang="zh-CN" sz="2000" dirty="0" err="1"/>
              <a:t>i</a:t>
            </a:r>
            <a:r>
              <a:rPr lang="en-US" altLang="zh-CN" sz="2000" dirty="0"/>
              <a:t>] )</a:t>
            </a:r>
          </a:p>
          <a:p>
            <a:r>
              <a:rPr lang="en-US" altLang="zh-CN" sz="2000" dirty="0"/>
              <a:t>			</a:t>
            </a:r>
            <a:r>
              <a:rPr lang="en-US" altLang="zh-CN" sz="2000" dirty="0" err="1"/>
              <a:t>nHighestPos</a:t>
            </a:r>
            <a:r>
              <a:rPr lang="en-US" altLang="zh-CN" sz="2000" dirty="0"/>
              <a:t> = </a:t>
            </a:r>
            <a:r>
              <a:rPr lang="en-US" altLang="zh-CN" sz="2000" dirty="0" err="1"/>
              <a:t>i</a:t>
            </a:r>
            <a:r>
              <a:rPr lang="en-US" altLang="zh-CN" sz="2000" dirty="0"/>
              <a:t>; //</a:t>
            </a:r>
            <a:r>
              <a:rPr lang="zh-CN" altLang="en-US" sz="2000" dirty="0"/>
              <a:t>记录最高位的位置</a:t>
            </a:r>
          </a:p>
          <a:p>
            <a:r>
              <a:rPr lang="zh-CN" altLang="en-US" sz="2000" dirty="0"/>
              <a:t>	</a:t>
            </a:r>
            <a:r>
              <a:rPr lang="en-US" altLang="zh-CN" sz="2000" dirty="0"/>
              <a:t>}</a:t>
            </a:r>
          </a:p>
          <a:p>
            <a:r>
              <a:rPr lang="en-US" altLang="zh-CN" sz="2000" dirty="0"/>
              <a:t>	return </a:t>
            </a:r>
            <a:r>
              <a:rPr lang="en-US" altLang="zh-CN" sz="2000" dirty="0" err="1"/>
              <a:t>nHighestPos</a:t>
            </a:r>
            <a:r>
              <a:rPr lang="en-US" altLang="zh-CN" sz="2000" dirty="0"/>
              <a:t>;</a:t>
            </a:r>
          </a:p>
          <a:p>
            <a:r>
              <a:rPr lang="en-US" altLang="zh-CN" sz="20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A4099B40-1608-4F70-8E2F-A6B2AFA355EF}"/>
              </a:ext>
            </a:extLst>
          </p:cNvPr>
          <p:cNvSpPr>
            <a:spLocks noChangeArrowheads="1"/>
          </p:cNvSpPr>
          <p:nvPr/>
        </p:nvSpPr>
        <p:spPr bwMode="auto">
          <a:xfrm>
            <a:off x="1524000" y="1"/>
            <a:ext cx="9144000" cy="686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200"/>
              <a:t>int main()   {</a:t>
            </a:r>
          </a:p>
          <a:p>
            <a:r>
              <a:rPr lang="en-US" altLang="zh-CN" sz="2200"/>
              <a:t>	scanf("%s", szLine1);  scanf("%s", szLine2);</a:t>
            </a:r>
          </a:p>
          <a:p>
            <a:r>
              <a:rPr lang="en-US" altLang="zh-CN" sz="2200"/>
              <a:t>	int i, j;</a:t>
            </a:r>
          </a:p>
          <a:p>
            <a:r>
              <a:rPr lang="en-US" altLang="zh-CN" sz="2200"/>
              <a:t>	//</a:t>
            </a:r>
            <a:r>
              <a:rPr lang="zh-CN" altLang="en-US" sz="2200"/>
              <a:t>库函数</a:t>
            </a:r>
            <a:r>
              <a:rPr lang="en-US" altLang="zh-CN" sz="2200"/>
              <a:t>memeset</a:t>
            </a:r>
            <a:r>
              <a:rPr lang="zh-CN" altLang="en-US" sz="2200"/>
              <a:t>将地址</a:t>
            </a:r>
            <a:r>
              <a:rPr lang="en-US" altLang="zh-CN" sz="2200"/>
              <a:t>an1</a:t>
            </a:r>
            <a:r>
              <a:rPr lang="zh-CN" altLang="en-US" sz="2200"/>
              <a:t>开始的</a:t>
            </a:r>
            <a:r>
              <a:rPr lang="en-US" altLang="zh-CN" sz="2200"/>
              <a:t>sizeof(an1)</a:t>
            </a:r>
            <a:r>
              <a:rPr lang="zh-CN" altLang="en-US" sz="2200"/>
              <a:t>字节内容置成</a:t>
            </a:r>
            <a:r>
              <a:rPr lang="en-US" altLang="zh-CN" sz="2200"/>
              <a:t>0</a:t>
            </a:r>
          </a:p>
          <a:p>
            <a:r>
              <a:rPr lang="en-US" altLang="zh-CN" sz="2200"/>
              <a:t>	//sizeof(an1)</a:t>
            </a:r>
            <a:r>
              <a:rPr lang="zh-CN" altLang="en-US" sz="2200"/>
              <a:t>的值就是</a:t>
            </a:r>
            <a:r>
              <a:rPr lang="en-US" altLang="zh-CN" sz="2200"/>
              <a:t>an1</a:t>
            </a:r>
            <a:r>
              <a:rPr lang="zh-CN" altLang="en-US" sz="2200"/>
              <a:t>的长度</a:t>
            </a:r>
          </a:p>
          <a:p>
            <a:r>
              <a:rPr lang="zh-CN" altLang="en-US" sz="2200"/>
              <a:t>	</a:t>
            </a:r>
            <a:r>
              <a:rPr lang="en-US" altLang="zh-CN" sz="2200"/>
              <a:t>//memset</a:t>
            </a:r>
            <a:r>
              <a:rPr lang="zh-CN" altLang="en-US" sz="2200"/>
              <a:t>函数在</a:t>
            </a:r>
            <a:r>
              <a:rPr lang="en-US" altLang="zh-CN" sz="2200"/>
              <a:t>string.h</a:t>
            </a:r>
            <a:r>
              <a:rPr lang="zh-CN" altLang="en-US" sz="2200"/>
              <a:t>中声明</a:t>
            </a:r>
          </a:p>
          <a:p>
            <a:r>
              <a:rPr lang="zh-CN" altLang="en-US" sz="2200"/>
              <a:t>	</a:t>
            </a:r>
            <a:r>
              <a:rPr lang="en-US" altLang="zh-CN" sz="2200"/>
              <a:t>memset( an1, 0, sizeof(an1));	</a:t>
            </a:r>
          </a:p>
          <a:p>
            <a:r>
              <a:rPr lang="en-US" altLang="zh-CN" sz="2200"/>
              <a:t>	memset( an2, 0, sizeof(an2));</a:t>
            </a:r>
          </a:p>
          <a:p>
            <a:r>
              <a:rPr lang="en-US" altLang="zh-CN" sz="2200"/>
              <a:t>	//</a:t>
            </a:r>
            <a:r>
              <a:rPr lang="zh-CN" altLang="en-US" sz="2200"/>
              <a:t>下面将</a:t>
            </a:r>
            <a:r>
              <a:rPr lang="en-US" altLang="zh-CN" sz="2200"/>
              <a:t>szLine1</a:t>
            </a:r>
            <a:r>
              <a:rPr lang="zh-CN" altLang="en-US" sz="2200"/>
              <a:t>中存储的字符串形式的整数转换到</a:t>
            </a:r>
            <a:r>
              <a:rPr lang="en-US" altLang="zh-CN" sz="2200"/>
              <a:t>an1</a:t>
            </a:r>
            <a:r>
              <a:rPr lang="zh-CN" altLang="en-US" sz="2200"/>
              <a:t>中去，</a:t>
            </a:r>
          </a:p>
          <a:p>
            <a:r>
              <a:rPr lang="zh-CN" altLang="en-US" sz="2200"/>
              <a:t>	</a:t>
            </a:r>
            <a:r>
              <a:rPr lang="en-US" altLang="zh-CN" sz="2200"/>
              <a:t>//an1[0]</a:t>
            </a:r>
            <a:r>
              <a:rPr lang="zh-CN" altLang="en-US" sz="2200"/>
              <a:t>对应于个位</a:t>
            </a:r>
          </a:p>
          <a:p>
            <a:r>
              <a:rPr lang="zh-CN" altLang="en-US" sz="2200"/>
              <a:t>	</a:t>
            </a:r>
            <a:r>
              <a:rPr lang="en-US" altLang="zh-CN" sz="2200"/>
              <a:t>int nLen1 = strlen( szLine1);</a:t>
            </a:r>
          </a:p>
          <a:p>
            <a:r>
              <a:rPr lang="en-US" altLang="zh-CN" sz="2200"/>
              <a:t>	for(j =0, i = nLen1 - 1;i &gt;= 0 ; i --)</a:t>
            </a:r>
          </a:p>
          <a:p>
            <a:r>
              <a:rPr lang="en-US" altLang="zh-CN" sz="2200"/>
              <a:t>		an1[j++] = szLine1[i] - '0';	</a:t>
            </a:r>
          </a:p>
          <a:p>
            <a:r>
              <a:rPr lang="en-US" altLang="zh-CN" sz="2200"/>
              <a:t>	int nLen2 = strlen(szLine2);</a:t>
            </a:r>
          </a:p>
          <a:p>
            <a:r>
              <a:rPr lang="en-US" altLang="zh-CN" sz="2200"/>
              <a:t>	for(j=0, i = nLen2 - 1;i &gt;= 0 ; i --)</a:t>
            </a:r>
          </a:p>
          <a:p>
            <a:r>
              <a:rPr lang="en-US" altLang="zh-CN" sz="2200"/>
              <a:t>		an2[j++] = szLine2[i] - '0';</a:t>
            </a:r>
          </a:p>
          <a:p>
            <a:r>
              <a:rPr lang="en-US" altLang="zh-CN" sz="2200">
                <a:solidFill>
                  <a:srgbClr val="FF3300"/>
                </a:solidFill>
              </a:rPr>
              <a:t>	int nHighestPos = Add(MAX_LEN,an1,an2);	</a:t>
            </a:r>
          </a:p>
          <a:p>
            <a:r>
              <a:rPr lang="en-US" altLang="zh-CN" sz="2200"/>
              <a:t>	for( i = nHighestPos; i &gt;= 0; i -- )  printf("%d", an1[i]);</a:t>
            </a:r>
          </a:p>
          <a:p>
            <a:r>
              <a:rPr lang="en-US" altLang="zh-CN" sz="2200"/>
              <a:t>	return 0;</a:t>
            </a:r>
          </a:p>
          <a:p>
            <a:r>
              <a:rPr lang="en-US" altLang="zh-CN" sz="220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4">
            <a:extLst>
              <a:ext uri="{FF2B5EF4-FFF2-40B4-BE49-F238E27FC236}">
                <a16:creationId xmlns:a16="http://schemas.microsoft.com/office/drawing/2014/main" id="{0FC4B769-195C-4B0B-BE49-079D07F65990}"/>
              </a:ext>
            </a:extLst>
          </p:cNvPr>
          <p:cNvSpPr>
            <a:spLocks noChangeArrowheads="1"/>
          </p:cNvSpPr>
          <p:nvPr/>
        </p:nvSpPr>
        <p:spPr bwMode="auto">
          <a:xfrm>
            <a:off x="1524001" y="373697"/>
            <a:ext cx="8964613" cy="615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165048"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000099"/>
                </a:solidFill>
                <a:latin typeface="隶书" panose="02010509060101010101" pitchFamily="49" charset="-122"/>
                <a:ea typeface="隶书" panose="02010509060101010101" pitchFamily="49" charset="-122"/>
              </a:rPr>
              <a:t>例题：</a:t>
            </a:r>
            <a:r>
              <a:rPr lang="en-US" altLang="zh-CN" sz="3200" b="1" dirty="0">
                <a:solidFill>
                  <a:srgbClr val="000099"/>
                </a:solidFill>
                <a:latin typeface="隶书" panose="02010509060101010101" pitchFamily="49" charset="-122"/>
                <a:ea typeface="隶书" panose="02010509060101010101" pitchFamily="49" charset="-122"/>
                <a:hlinkClick r:id="rId2"/>
              </a:rPr>
              <a:t>ai2736</a:t>
            </a:r>
            <a:r>
              <a:rPr lang="en-US" altLang="zh-CN" sz="3200" b="1" dirty="0">
                <a:solidFill>
                  <a:srgbClr val="000099"/>
                </a:solidFill>
                <a:latin typeface="隶书" panose="02010509060101010101" pitchFamily="49" charset="-122"/>
                <a:ea typeface="隶书" panose="02010509060101010101" pitchFamily="49" charset="-122"/>
              </a:rPr>
              <a:t> </a:t>
            </a:r>
            <a:r>
              <a:rPr lang="zh-CN" altLang="en-US" sz="3200" b="1" dirty="0">
                <a:solidFill>
                  <a:srgbClr val="000099"/>
                </a:solidFill>
                <a:latin typeface="隶书" panose="02010509060101010101" pitchFamily="49" charset="-122"/>
                <a:ea typeface="隶书" panose="02010509060101010101" pitchFamily="49" charset="-122"/>
              </a:rPr>
              <a:t>大整数减法</a:t>
            </a:r>
            <a:endParaRPr lang="zh-CN" altLang="en-US" sz="2400" b="1" dirty="0">
              <a:latin typeface="Times New Roman" panose="02020603050405020304" pitchFamily="18" charset="0"/>
            </a:endParaRPr>
          </a:p>
          <a:p>
            <a:endParaRPr lang="zh-CN" altLang="en-US" sz="2400" b="1" dirty="0">
              <a:latin typeface="Times New Roman" panose="02020603050405020304" pitchFamily="18" charset="0"/>
            </a:endParaRPr>
          </a:p>
          <a:p>
            <a:r>
              <a:rPr lang="zh-CN" altLang="en-US" sz="2600" b="1" dirty="0">
                <a:latin typeface="Times New Roman" panose="02020603050405020304" pitchFamily="18" charset="0"/>
              </a:rPr>
              <a:t>问题描述</a:t>
            </a:r>
          </a:p>
          <a:p>
            <a:endParaRPr lang="zh-CN" altLang="en-US" sz="2600" b="1" dirty="0">
              <a:latin typeface="Times New Roman" panose="02020603050405020304" pitchFamily="18" charset="0"/>
            </a:endParaRPr>
          </a:p>
          <a:p>
            <a:r>
              <a:rPr lang="zh-CN" altLang="en-US" sz="2400" dirty="0"/>
              <a:t>求</a:t>
            </a:r>
            <a:r>
              <a:rPr lang="en-US" altLang="zh-CN" sz="2400" dirty="0"/>
              <a:t>2</a:t>
            </a:r>
            <a:r>
              <a:rPr lang="zh-CN" altLang="en-US" sz="2400" dirty="0"/>
              <a:t>个大的正整数相减的差 </a:t>
            </a:r>
          </a:p>
          <a:p>
            <a:endParaRPr lang="zh-CN" altLang="en-US" sz="2400" b="1" dirty="0">
              <a:latin typeface="Times New Roman" panose="02020603050405020304" pitchFamily="18" charset="0"/>
            </a:endParaRPr>
          </a:p>
          <a:p>
            <a:r>
              <a:rPr lang="zh-CN" altLang="en-US" sz="2600" b="1" dirty="0">
                <a:latin typeface="Times New Roman" panose="02020603050405020304" pitchFamily="18" charset="0"/>
              </a:rPr>
              <a:t>输入数据</a:t>
            </a:r>
          </a:p>
          <a:p>
            <a:endParaRPr lang="zh-CN" altLang="en-US" sz="2400" dirty="0">
              <a:latin typeface="Times New Roman" panose="02020603050405020304" pitchFamily="18" charset="0"/>
            </a:endParaRPr>
          </a:p>
          <a:p>
            <a:r>
              <a:rPr lang="zh-CN" altLang="en-US" sz="2400" dirty="0"/>
              <a:t>第</a:t>
            </a:r>
            <a:r>
              <a:rPr lang="en-US" altLang="zh-CN" sz="2400" dirty="0"/>
              <a:t>1</a:t>
            </a:r>
            <a:r>
              <a:rPr lang="zh-CN" altLang="en-US" sz="2400" dirty="0"/>
              <a:t>行是测试数据的组数</a:t>
            </a:r>
            <a:r>
              <a:rPr lang="en-US" altLang="zh-CN" sz="2400" dirty="0"/>
              <a:t>n</a:t>
            </a:r>
            <a:r>
              <a:rPr lang="zh-CN" altLang="en-US" sz="2400" dirty="0"/>
              <a:t>，每组测试数据占</a:t>
            </a:r>
            <a:r>
              <a:rPr lang="en-US" altLang="zh-CN" sz="2400" dirty="0"/>
              <a:t>2</a:t>
            </a:r>
            <a:r>
              <a:rPr lang="zh-CN" altLang="en-US" sz="2400" dirty="0"/>
              <a:t>行，第</a:t>
            </a:r>
            <a:r>
              <a:rPr lang="en-US" altLang="zh-CN" sz="2400" dirty="0"/>
              <a:t>1</a:t>
            </a:r>
            <a:r>
              <a:rPr lang="zh-CN" altLang="en-US" sz="2400" dirty="0"/>
              <a:t>行是被减数</a:t>
            </a:r>
            <a:r>
              <a:rPr lang="en-US" altLang="zh-CN" sz="2400" dirty="0"/>
              <a:t>a</a:t>
            </a:r>
            <a:r>
              <a:rPr lang="zh-CN" altLang="en-US" sz="2400" dirty="0"/>
              <a:t>，第</a:t>
            </a:r>
            <a:r>
              <a:rPr lang="en-US" altLang="zh-CN" sz="2400" dirty="0"/>
              <a:t>2</a:t>
            </a:r>
            <a:r>
              <a:rPr lang="zh-CN" altLang="en-US" sz="2400" dirty="0"/>
              <a:t>行是减数</a:t>
            </a:r>
            <a:r>
              <a:rPr lang="en-US" altLang="zh-CN" sz="2400" dirty="0"/>
              <a:t>b(a &gt; b)</a:t>
            </a:r>
            <a:r>
              <a:rPr lang="zh-CN" altLang="en-US" sz="2400" dirty="0"/>
              <a:t>。每组测试数据之间有一个空行，每行数据不超过</a:t>
            </a:r>
            <a:r>
              <a:rPr lang="en-US" altLang="zh-CN" sz="2400" dirty="0"/>
              <a:t>100</a:t>
            </a:r>
            <a:r>
              <a:rPr lang="zh-CN" altLang="en-US" sz="2400" dirty="0"/>
              <a:t>个字符</a:t>
            </a:r>
          </a:p>
          <a:p>
            <a:endParaRPr lang="zh-CN" altLang="en-US" sz="2400" dirty="0"/>
          </a:p>
          <a:p>
            <a:r>
              <a:rPr lang="zh-CN" altLang="en-US" sz="2600" b="1" dirty="0">
                <a:latin typeface="Times New Roman" panose="02020603050405020304" pitchFamily="18" charset="0"/>
              </a:rPr>
              <a:t>输出要求</a:t>
            </a:r>
          </a:p>
          <a:p>
            <a:endParaRPr lang="zh-CN" altLang="en-US" sz="2600" dirty="0">
              <a:latin typeface="Times New Roman" panose="02020603050405020304" pitchFamily="18" charset="0"/>
            </a:endParaRPr>
          </a:p>
          <a:p>
            <a:r>
              <a:rPr lang="en-US" altLang="zh-CN" sz="2400" dirty="0"/>
              <a:t>n</a:t>
            </a:r>
            <a:r>
              <a:rPr lang="zh-CN" altLang="en-US" sz="2400" dirty="0"/>
              <a:t>行，每组测试数据有一行输出是相应的整数差</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C69EBD29-A93E-44FF-8810-FEBAE925054A}"/>
              </a:ext>
            </a:extLst>
          </p:cNvPr>
          <p:cNvSpPr>
            <a:spLocks noChangeArrowheads="1"/>
          </p:cNvSpPr>
          <p:nvPr/>
        </p:nvSpPr>
        <p:spPr bwMode="auto">
          <a:xfrm>
            <a:off x="1524001" y="88741"/>
            <a:ext cx="8964613" cy="615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165048"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99"/>
                </a:solidFill>
                <a:latin typeface="隶书" panose="02010509060101010101" pitchFamily="49" charset="-122"/>
                <a:ea typeface="隶书" panose="02010509060101010101" pitchFamily="49" charset="-122"/>
              </a:rPr>
              <a:t>例题：</a:t>
            </a:r>
            <a:r>
              <a:rPr lang="en-US" altLang="zh-CN" sz="3200" b="1">
                <a:solidFill>
                  <a:srgbClr val="000099"/>
                </a:solidFill>
                <a:latin typeface="隶书" panose="02010509060101010101" pitchFamily="49" charset="-122"/>
                <a:ea typeface="隶书" panose="02010509060101010101" pitchFamily="49" charset="-122"/>
                <a:hlinkClick r:id="rId2"/>
              </a:rPr>
              <a:t>ai2736</a:t>
            </a:r>
            <a:r>
              <a:rPr lang="en-US" altLang="zh-CN" sz="3200" b="1">
                <a:solidFill>
                  <a:srgbClr val="000099"/>
                </a:solidFill>
                <a:latin typeface="隶书" panose="02010509060101010101" pitchFamily="49" charset="-122"/>
                <a:ea typeface="隶书" panose="02010509060101010101" pitchFamily="49" charset="-122"/>
              </a:rPr>
              <a:t> </a:t>
            </a:r>
            <a:r>
              <a:rPr lang="zh-CN" altLang="en-US" sz="3200" b="1">
                <a:solidFill>
                  <a:srgbClr val="000099"/>
                </a:solidFill>
                <a:latin typeface="隶书" panose="02010509060101010101" pitchFamily="49" charset="-122"/>
                <a:ea typeface="隶书" panose="02010509060101010101" pitchFamily="49" charset="-122"/>
              </a:rPr>
              <a:t>大整数减法</a:t>
            </a:r>
          </a:p>
          <a:p>
            <a:endParaRPr lang="zh-CN" altLang="en-US" sz="3200" b="1">
              <a:solidFill>
                <a:srgbClr val="000099"/>
              </a:solidFill>
              <a:latin typeface="隶书" panose="02010509060101010101" pitchFamily="49" charset="-122"/>
              <a:ea typeface="隶书" panose="02010509060101010101" pitchFamily="49" charset="-122"/>
            </a:endParaRPr>
          </a:p>
          <a:p>
            <a:endParaRPr lang="zh-CN" altLang="en-US" sz="3200" b="1">
              <a:solidFill>
                <a:srgbClr val="000099"/>
              </a:solidFill>
              <a:latin typeface="隶书" panose="02010509060101010101" pitchFamily="49" charset="-122"/>
              <a:ea typeface="隶书" panose="02010509060101010101" pitchFamily="49" charset="-122"/>
            </a:endParaRPr>
          </a:p>
          <a:p>
            <a:endParaRPr lang="zh-CN" altLang="en-US" sz="2400" b="1">
              <a:latin typeface="Times New Roman" panose="02020603050405020304" pitchFamily="18" charset="0"/>
            </a:endParaRPr>
          </a:p>
          <a:p>
            <a:r>
              <a:rPr lang="zh-CN" altLang="en-US" sz="2400" b="1">
                <a:latin typeface="Times New Roman" panose="02020603050405020304" pitchFamily="18" charset="0"/>
              </a:rPr>
              <a:t>输入样例</a:t>
            </a:r>
          </a:p>
          <a:p>
            <a:endParaRPr lang="zh-CN" altLang="en-US" sz="2400">
              <a:latin typeface="Times New Roman" panose="02020603050405020304" pitchFamily="18" charset="0"/>
            </a:endParaRPr>
          </a:p>
          <a:p>
            <a:r>
              <a:rPr lang="en-US" altLang="zh-CN"/>
              <a:t>2 </a:t>
            </a:r>
          </a:p>
          <a:p>
            <a:r>
              <a:rPr lang="en-US" altLang="zh-CN"/>
              <a:t>9999999999999999999999999999999999999 </a:t>
            </a:r>
          </a:p>
          <a:p>
            <a:r>
              <a:rPr lang="en-US" altLang="zh-CN"/>
              <a:t>9999999999999 </a:t>
            </a:r>
          </a:p>
          <a:p>
            <a:endParaRPr lang="en-US" altLang="zh-CN"/>
          </a:p>
          <a:p>
            <a:r>
              <a:rPr lang="en-US" altLang="zh-CN"/>
              <a:t>5409656775097850895687056798068970934546546575676768678435435345 </a:t>
            </a:r>
          </a:p>
          <a:p>
            <a:r>
              <a:rPr lang="en-US" altLang="zh-CN"/>
              <a:t>1</a:t>
            </a:r>
          </a:p>
          <a:p>
            <a:endParaRPr lang="en-US" altLang="zh-CN"/>
          </a:p>
          <a:p>
            <a:r>
              <a:rPr lang="zh-CN" altLang="en-US" sz="2400" b="1">
                <a:latin typeface="Times New Roman" panose="02020603050405020304" pitchFamily="18" charset="0"/>
              </a:rPr>
              <a:t>输出样例</a:t>
            </a:r>
          </a:p>
          <a:p>
            <a:endParaRPr lang="zh-CN" altLang="en-US" sz="2400">
              <a:latin typeface="Times New Roman" panose="02020603050405020304" pitchFamily="18" charset="0"/>
            </a:endParaRPr>
          </a:p>
          <a:p>
            <a:r>
              <a:rPr lang="en-US" altLang="zh-CN"/>
              <a:t>9999999999999999999999990000000000000</a:t>
            </a:r>
          </a:p>
          <a:p>
            <a:r>
              <a:rPr lang="en-US" altLang="zh-CN"/>
              <a:t>5409656775097850895687056798068970934546546575676768678435435344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FAC30-9DC8-4FD0-B730-9F2EE41708FF}"/>
              </a:ext>
            </a:extLst>
          </p:cNvPr>
          <p:cNvSpPr>
            <a:spLocks noGrp="1"/>
          </p:cNvSpPr>
          <p:nvPr>
            <p:ph type="title"/>
          </p:nvPr>
        </p:nvSpPr>
        <p:spPr/>
        <p:txBody>
          <a:bodyPr/>
          <a:lstStyle/>
          <a:p>
            <a:r>
              <a:rPr lang="zh-CN" altLang="en-US" dirty="0">
                <a:ea typeface="隶书" panose="02010509060101010101" pitchFamily="49" charset="-122"/>
              </a:rPr>
              <a:t>课程信息</a:t>
            </a:r>
            <a:endParaRPr lang="zh-CN" altLang="en-US" dirty="0"/>
          </a:p>
        </p:txBody>
      </p:sp>
      <p:sp>
        <p:nvSpPr>
          <p:cNvPr id="3" name="内容占位符 2">
            <a:extLst>
              <a:ext uri="{FF2B5EF4-FFF2-40B4-BE49-F238E27FC236}">
                <a16:creationId xmlns:a16="http://schemas.microsoft.com/office/drawing/2014/main" id="{B9731F08-064D-4364-99D7-B532D901C735}"/>
              </a:ext>
            </a:extLst>
          </p:cNvPr>
          <p:cNvSpPr>
            <a:spLocks noGrp="1"/>
          </p:cNvSpPr>
          <p:nvPr>
            <p:ph idx="1"/>
          </p:nvPr>
        </p:nvSpPr>
        <p:spPr/>
        <p:txBody>
          <a:bodyPr>
            <a:normAutofit/>
          </a:bodyPr>
          <a:lstStyle/>
          <a:p>
            <a:r>
              <a:rPr lang="zh-CN" altLang="en-US" dirty="0"/>
              <a:t>程序设计进阶与实践</a:t>
            </a:r>
            <a:endParaRPr lang="en-US" altLang="zh-CN" dirty="0"/>
          </a:p>
          <a:p>
            <a:pPr lvl="1"/>
            <a:r>
              <a:rPr lang="zh-CN" altLang="en-US" dirty="0"/>
              <a:t>学时：</a:t>
            </a:r>
            <a:r>
              <a:rPr lang="en-US" altLang="zh-CN" dirty="0"/>
              <a:t>40/40</a:t>
            </a:r>
          </a:p>
          <a:p>
            <a:pPr lvl="1"/>
            <a:r>
              <a:rPr lang="zh-CN" altLang="en-US" dirty="0"/>
              <a:t>上课时间：周一（</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15:55-18:20</a:t>
            </a:r>
          </a:p>
          <a:p>
            <a:pPr lvl="1"/>
            <a:r>
              <a:rPr lang="zh-CN" altLang="en-US" dirty="0"/>
              <a:t>上机时间：待定；</a:t>
            </a:r>
          </a:p>
          <a:p>
            <a:endParaRPr lang="zh-CN" altLang="en-US" dirty="0"/>
          </a:p>
          <a:p>
            <a:r>
              <a:rPr lang="zh-CN" altLang="en-US" dirty="0"/>
              <a:t>主讲：孙广中（</a:t>
            </a:r>
            <a:r>
              <a:rPr lang="en-US" altLang="zh-CN" dirty="0"/>
              <a:t>gzsun@ustc.edu.cn)</a:t>
            </a:r>
          </a:p>
          <a:p>
            <a:r>
              <a:rPr lang="zh-CN" altLang="en-US" dirty="0"/>
              <a:t>学生助教：何钰、</a:t>
            </a:r>
            <a:r>
              <a:rPr lang="en-US" altLang="zh-CN" dirty="0"/>
              <a:t>……</a:t>
            </a:r>
            <a:endParaRPr lang="zh-CN" altLang="en-US" dirty="0"/>
          </a:p>
          <a:p>
            <a:r>
              <a:rPr lang="zh-CN" altLang="en-US" dirty="0"/>
              <a:t>教师助教：徐伟、陈凯明（实验中心）</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A1D9619-25B2-4CC4-9D77-45A7635578E6}"/>
              </a:ext>
            </a:extLst>
          </p:cNvPr>
          <p:cNvSpPr>
            <a:spLocks noGrp="1"/>
          </p:cNvSpPr>
          <p:nvPr>
            <p:ph type="sldNum" sz="quarter" idx="12"/>
          </p:nvPr>
        </p:nvSpPr>
        <p:spPr/>
        <p:txBody>
          <a:bodyPr/>
          <a:lstStyle/>
          <a:p>
            <a:fld id="{27C45CD9-0508-4D1E-923D-4DFDAA610D19}" type="slidenum">
              <a:rPr lang="zh-CN" altLang="en-US" smtClean="0"/>
              <a:t>2</a:t>
            </a:fld>
            <a:endParaRPr lang="zh-CN" altLang="en-US"/>
          </a:p>
        </p:txBody>
      </p:sp>
      <p:pic>
        <p:nvPicPr>
          <p:cNvPr id="6" name="图片 5">
            <a:extLst>
              <a:ext uri="{FF2B5EF4-FFF2-40B4-BE49-F238E27FC236}">
                <a16:creationId xmlns:a16="http://schemas.microsoft.com/office/drawing/2014/main" id="{9DF44B96-642F-4828-8800-1EFB41B9D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720" y="0"/>
            <a:ext cx="3827009" cy="6858000"/>
          </a:xfrm>
          <a:prstGeom prst="rect">
            <a:avLst/>
          </a:prstGeom>
        </p:spPr>
      </p:pic>
    </p:spTree>
    <p:extLst>
      <p:ext uri="{BB962C8B-B14F-4D97-AF65-F5344CB8AC3E}">
        <p14:creationId xmlns:p14="http://schemas.microsoft.com/office/powerpoint/2010/main" val="891070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a:extLst>
              <a:ext uri="{FF2B5EF4-FFF2-40B4-BE49-F238E27FC236}">
                <a16:creationId xmlns:a16="http://schemas.microsoft.com/office/drawing/2014/main" id="{F22806B4-65C4-49EA-AEA0-9B0D748D3491}"/>
              </a:ext>
            </a:extLst>
          </p:cNvPr>
          <p:cNvSpPr>
            <a:spLocks noChangeArrowheads="1"/>
          </p:cNvSpPr>
          <p:nvPr/>
        </p:nvSpPr>
        <p:spPr bwMode="auto">
          <a:xfrm>
            <a:off x="1524000" y="0"/>
            <a:ext cx="9144000" cy="720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200"/>
              <a:t>#include &lt;stdio.h&gt;</a:t>
            </a:r>
          </a:p>
          <a:p>
            <a:r>
              <a:rPr lang="en-US" altLang="zh-CN" sz="2200"/>
              <a:t>#include &lt;string.h&gt;</a:t>
            </a:r>
          </a:p>
          <a:p>
            <a:r>
              <a:rPr lang="en-US" altLang="zh-CN" sz="2200"/>
              <a:t>#define MAX_LEN 110</a:t>
            </a:r>
          </a:p>
          <a:p>
            <a:r>
              <a:rPr lang="en-US" altLang="zh-CN" sz="2200"/>
              <a:t>int an1[MAX_LEN];</a:t>
            </a:r>
          </a:p>
          <a:p>
            <a:r>
              <a:rPr lang="en-US" altLang="zh-CN" sz="2200"/>
              <a:t>int an2[MAX_LEN];</a:t>
            </a:r>
          </a:p>
          <a:p>
            <a:r>
              <a:rPr lang="en-US" altLang="zh-CN" sz="2200"/>
              <a:t>char szLine1[MAX_LEN];</a:t>
            </a:r>
          </a:p>
          <a:p>
            <a:r>
              <a:rPr lang="en-US" altLang="zh-CN" sz="2200"/>
              <a:t>char szLine2[MAX_LEN];</a:t>
            </a:r>
          </a:p>
          <a:p>
            <a:r>
              <a:rPr lang="en-US" altLang="zh-CN" sz="2200"/>
              <a:t>int Substract( int nMaxLen, int * an1, int * an2)</a:t>
            </a:r>
          </a:p>
          <a:p>
            <a:r>
              <a:rPr lang="en-US" altLang="zh-CN" sz="2200"/>
              <a:t>{ //</a:t>
            </a:r>
            <a:r>
              <a:rPr lang="zh-CN" altLang="en-US" sz="2200"/>
              <a:t>两个最多</a:t>
            </a:r>
            <a:r>
              <a:rPr lang="en-US" altLang="zh-CN" sz="2200"/>
              <a:t>nMaxLen</a:t>
            </a:r>
            <a:r>
              <a:rPr lang="zh-CN" altLang="en-US" sz="2200"/>
              <a:t>位的大整数</a:t>
            </a:r>
            <a:r>
              <a:rPr lang="en-US" altLang="zh-CN" sz="2200"/>
              <a:t>an1</a:t>
            </a:r>
            <a:r>
              <a:rPr lang="zh-CN" altLang="en-US" sz="2200"/>
              <a:t>减去</a:t>
            </a:r>
            <a:r>
              <a:rPr lang="en-US" altLang="zh-CN" sz="2200"/>
              <a:t>an2, an1</a:t>
            </a:r>
            <a:r>
              <a:rPr lang="zh-CN" altLang="en-US" sz="2200"/>
              <a:t>保证大于</a:t>
            </a:r>
            <a:r>
              <a:rPr lang="en-US" altLang="zh-CN" sz="2200"/>
              <a:t>an2</a:t>
            </a:r>
          </a:p>
          <a:p>
            <a:r>
              <a:rPr lang="en-US" altLang="zh-CN" sz="2200"/>
              <a:t>	int nStartPos = 0;</a:t>
            </a:r>
          </a:p>
          <a:p>
            <a:r>
              <a:rPr lang="en-US" altLang="zh-CN" sz="2200"/>
              <a:t>	for( int i = 0;i &lt; nMaxLen ; i ++ ) {	</a:t>
            </a:r>
          </a:p>
          <a:p>
            <a:r>
              <a:rPr lang="en-US" altLang="zh-CN" sz="2200"/>
              <a:t>		an1[i] -= an2[i];  //</a:t>
            </a:r>
            <a:r>
              <a:rPr lang="zh-CN" altLang="en-US" sz="2200"/>
              <a:t>逐位减</a:t>
            </a:r>
          </a:p>
          <a:p>
            <a:r>
              <a:rPr lang="zh-CN" altLang="en-US" sz="2200"/>
              <a:t>		</a:t>
            </a:r>
            <a:r>
              <a:rPr lang="en-US" altLang="zh-CN" sz="2200"/>
              <a:t>if( an1[i] &lt; 0 ) { //</a:t>
            </a:r>
            <a:r>
              <a:rPr lang="zh-CN" altLang="en-US" sz="2200"/>
              <a:t>看是否要借位</a:t>
            </a:r>
          </a:p>
          <a:p>
            <a:r>
              <a:rPr lang="zh-CN" altLang="en-US" sz="2200"/>
              <a:t>			</a:t>
            </a:r>
            <a:r>
              <a:rPr lang="en-US" altLang="zh-CN" sz="2200"/>
              <a:t>an1[i] += 10;</a:t>
            </a:r>
          </a:p>
          <a:p>
            <a:r>
              <a:rPr lang="en-US" altLang="zh-CN" sz="2200"/>
              <a:t>			an1[i+1] --; //</a:t>
            </a:r>
            <a:r>
              <a:rPr lang="zh-CN" altLang="en-US" sz="2200"/>
              <a:t>借位</a:t>
            </a:r>
          </a:p>
          <a:p>
            <a:r>
              <a:rPr lang="zh-CN" altLang="en-US" sz="2200"/>
              <a:t>		</a:t>
            </a:r>
            <a:r>
              <a:rPr lang="en-US" altLang="zh-CN" sz="2200"/>
              <a:t>}</a:t>
            </a:r>
          </a:p>
          <a:p>
            <a:r>
              <a:rPr lang="en-US" altLang="zh-CN" sz="2200"/>
              <a:t>		if( an1[i] )</a:t>
            </a:r>
          </a:p>
          <a:p>
            <a:r>
              <a:rPr lang="en-US" altLang="zh-CN" sz="2200"/>
              <a:t>			nStartPos = i; //</a:t>
            </a:r>
            <a:r>
              <a:rPr lang="zh-CN" altLang="en-US" sz="2200"/>
              <a:t>记录最高位的位置</a:t>
            </a:r>
          </a:p>
          <a:p>
            <a:r>
              <a:rPr lang="zh-CN" altLang="en-US" sz="2200"/>
              <a:t>	</a:t>
            </a:r>
            <a:r>
              <a:rPr lang="en-US" altLang="zh-CN" sz="2200"/>
              <a:t>}</a:t>
            </a:r>
          </a:p>
          <a:p>
            <a:r>
              <a:rPr lang="en-US" altLang="zh-CN" sz="2200"/>
              <a:t>	return nStartPos; //</a:t>
            </a:r>
            <a:r>
              <a:rPr lang="zh-CN" altLang="en-US" sz="2200"/>
              <a:t>返回值是结果里面最高位的位置</a:t>
            </a:r>
          </a:p>
          <a:p>
            <a:r>
              <a:rPr lang="en-US" altLang="zh-CN" sz="220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a:extLst>
              <a:ext uri="{FF2B5EF4-FFF2-40B4-BE49-F238E27FC236}">
                <a16:creationId xmlns:a16="http://schemas.microsoft.com/office/drawing/2014/main" id="{FA13A8C8-7958-4C66-A157-B95FBCE4CDB5}"/>
              </a:ext>
            </a:extLst>
          </p:cNvPr>
          <p:cNvSpPr>
            <a:spLocks noChangeArrowheads="1"/>
          </p:cNvSpPr>
          <p:nvPr/>
        </p:nvSpPr>
        <p:spPr bwMode="auto">
          <a:xfrm>
            <a:off x="1524000" y="1"/>
            <a:ext cx="9144000" cy="737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int main()</a:t>
            </a:r>
          </a:p>
          <a:p>
            <a:r>
              <a:rPr lang="en-US" altLang="zh-CN"/>
              <a:t>{</a:t>
            </a:r>
          </a:p>
          <a:p>
            <a:r>
              <a:rPr lang="en-US" altLang="zh-CN"/>
              <a:t>	int n;</a:t>
            </a:r>
          </a:p>
          <a:p>
            <a:r>
              <a:rPr lang="en-US" altLang="zh-CN"/>
              <a:t>	scanf("%d",&amp;n);</a:t>
            </a:r>
          </a:p>
          <a:p>
            <a:r>
              <a:rPr lang="en-US" altLang="zh-CN"/>
              <a:t>	while(n -- ) {</a:t>
            </a:r>
          </a:p>
          <a:p>
            <a:r>
              <a:rPr lang="en-US" altLang="zh-CN"/>
              <a:t>		scanf("%s", szLine1);</a:t>
            </a:r>
          </a:p>
          <a:p>
            <a:r>
              <a:rPr lang="en-US" altLang="zh-CN"/>
              <a:t>		scanf("%s", szLine2);</a:t>
            </a:r>
          </a:p>
          <a:p>
            <a:r>
              <a:rPr lang="en-US" altLang="zh-CN"/>
              <a:t>		int i, j;</a:t>
            </a:r>
          </a:p>
          <a:p>
            <a:r>
              <a:rPr lang="en-US" altLang="zh-CN"/>
              <a:t>		memset( an1, 0, sizeof(an1));	</a:t>
            </a:r>
          </a:p>
          <a:p>
            <a:r>
              <a:rPr lang="en-US" altLang="zh-CN"/>
              <a:t>		memset( an2, 0, sizeof(an2));</a:t>
            </a:r>
          </a:p>
          <a:p>
            <a:r>
              <a:rPr lang="en-US" altLang="zh-CN"/>
              <a:t>		//</a:t>
            </a:r>
            <a:r>
              <a:rPr lang="zh-CN" altLang="en-US"/>
              <a:t>下面将</a:t>
            </a:r>
            <a:r>
              <a:rPr lang="en-US" altLang="zh-CN"/>
              <a:t>szLine1</a:t>
            </a:r>
            <a:r>
              <a:rPr lang="zh-CN" altLang="en-US"/>
              <a:t>中存储的字符串形式的整数转换到</a:t>
            </a:r>
            <a:r>
              <a:rPr lang="en-US" altLang="zh-CN"/>
              <a:t>an1</a:t>
            </a:r>
            <a:r>
              <a:rPr lang="zh-CN" altLang="en-US"/>
              <a:t>中去，</a:t>
            </a:r>
          </a:p>
          <a:p>
            <a:r>
              <a:rPr lang="zh-CN" altLang="en-US"/>
              <a:t>		</a:t>
            </a:r>
            <a:r>
              <a:rPr lang="en-US" altLang="zh-CN"/>
              <a:t>//an1[0]</a:t>
            </a:r>
            <a:r>
              <a:rPr lang="zh-CN" altLang="en-US"/>
              <a:t>对应于个位</a:t>
            </a:r>
          </a:p>
          <a:p>
            <a:r>
              <a:rPr lang="zh-CN" altLang="en-US"/>
              <a:t>		</a:t>
            </a:r>
            <a:r>
              <a:rPr lang="en-US" altLang="zh-CN"/>
              <a:t>int nLen1 = strlen( szLine1);</a:t>
            </a:r>
          </a:p>
          <a:p>
            <a:r>
              <a:rPr lang="en-US" altLang="zh-CN"/>
              <a:t>		for(j = 0, i = nLen1 - 1;i &gt;= 0 ; i --)</a:t>
            </a:r>
          </a:p>
          <a:p>
            <a:r>
              <a:rPr lang="en-US" altLang="zh-CN"/>
              <a:t>			an1[j++] = szLine1[i] - '0';	</a:t>
            </a:r>
          </a:p>
          <a:p>
            <a:r>
              <a:rPr lang="en-US" altLang="zh-CN"/>
              <a:t>		int nLen2 = strlen(szLine2);</a:t>
            </a:r>
          </a:p>
          <a:p>
            <a:r>
              <a:rPr lang="en-US" altLang="zh-CN"/>
              <a:t>		for( j = 0, i = nLen2 - 1;i &gt;= 0 ; i --)</a:t>
            </a:r>
          </a:p>
          <a:p>
            <a:r>
              <a:rPr lang="en-US" altLang="zh-CN"/>
              <a:t>			an2[j++] = szLine2[i] - '0';</a:t>
            </a:r>
          </a:p>
          <a:p>
            <a:r>
              <a:rPr lang="en-US" altLang="zh-CN"/>
              <a:t>		int nStartPos = Substract( MAX_LEN, an1,an2);</a:t>
            </a:r>
          </a:p>
          <a:p>
            <a:r>
              <a:rPr lang="en-US" altLang="zh-CN"/>
              <a:t>		for( i = nStartPos; i &gt;= 0; i -- ) </a:t>
            </a:r>
          </a:p>
          <a:p>
            <a:r>
              <a:rPr lang="en-US" altLang="zh-CN"/>
              <a:t>			printf("%d", an1[i]);</a:t>
            </a:r>
          </a:p>
          <a:p>
            <a:r>
              <a:rPr lang="en-US" altLang="zh-CN"/>
              <a:t>		printf("\n");</a:t>
            </a:r>
          </a:p>
          <a:p>
            <a:r>
              <a:rPr lang="en-US" altLang="zh-CN"/>
              <a:t>	}</a:t>
            </a:r>
          </a:p>
          <a:p>
            <a:r>
              <a:rPr lang="en-US" altLang="zh-CN"/>
              <a:t>    return 0;</a:t>
            </a:r>
          </a:p>
          <a:p>
            <a:r>
              <a:rPr lang="en-US" altLang="zh-CN"/>
              <a:t>}</a:t>
            </a:r>
          </a:p>
          <a:p>
            <a:pPr>
              <a:spcBef>
                <a:spcPct val="50000"/>
              </a:spcBef>
            </a:pP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a:extLst>
              <a:ext uri="{FF2B5EF4-FFF2-40B4-BE49-F238E27FC236}">
                <a16:creationId xmlns:a16="http://schemas.microsoft.com/office/drawing/2014/main" id="{2AF80461-7836-43D5-BE04-963E5C0B103E}"/>
              </a:ext>
            </a:extLst>
          </p:cNvPr>
          <p:cNvSpPr>
            <a:spLocks noChangeArrowheads="1"/>
          </p:cNvSpPr>
          <p:nvPr/>
        </p:nvSpPr>
        <p:spPr bwMode="auto">
          <a:xfrm>
            <a:off x="1524001" y="-31404"/>
            <a:ext cx="8964613" cy="673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165048"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000099"/>
                </a:solidFill>
                <a:latin typeface="隶书" panose="02010509060101010101" pitchFamily="49" charset="-122"/>
                <a:ea typeface="隶书" panose="02010509060101010101" pitchFamily="49" charset="-122"/>
              </a:rPr>
              <a:t>例题：大整数乘法</a:t>
            </a:r>
            <a:r>
              <a:rPr lang="zh-CN" altLang="en-US" sz="2400" b="1" dirty="0">
                <a:latin typeface="Times New Roman" panose="02020603050405020304" pitchFamily="18" charset="0"/>
              </a:rPr>
              <a:t> </a:t>
            </a:r>
          </a:p>
          <a:p>
            <a:endParaRPr lang="zh-CN" altLang="en-US" sz="2400" b="1" dirty="0">
              <a:latin typeface="Times New Roman" panose="02020603050405020304" pitchFamily="18" charset="0"/>
            </a:endParaRPr>
          </a:p>
          <a:p>
            <a:r>
              <a:rPr lang="zh-CN" altLang="en-US" sz="2400" b="1" dirty="0">
                <a:latin typeface="Times New Roman" panose="02020603050405020304" pitchFamily="18" charset="0"/>
              </a:rPr>
              <a:t>问题描述</a:t>
            </a:r>
          </a:p>
          <a:p>
            <a:endParaRPr lang="zh-CN" altLang="en-US" sz="2400" dirty="0">
              <a:latin typeface="Times New Roman" panose="02020603050405020304" pitchFamily="18" charset="0"/>
            </a:endParaRPr>
          </a:p>
          <a:p>
            <a:r>
              <a:rPr lang="zh-CN" altLang="en-US" sz="2400" dirty="0">
                <a:latin typeface="Times New Roman" panose="02020603050405020304" pitchFamily="18" charset="0"/>
              </a:rPr>
              <a:t>求两个不超过</a:t>
            </a:r>
            <a:r>
              <a:rPr lang="en-US" altLang="zh-CN" sz="2400" dirty="0">
                <a:latin typeface="Times New Roman" panose="02020603050405020304" pitchFamily="18" charset="0"/>
              </a:rPr>
              <a:t>200</a:t>
            </a:r>
            <a:r>
              <a:rPr lang="zh-CN" altLang="en-US" sz="2400" dirty="0">
                <a:latin typeface="Times New Roman" panose="02020603050405020304" pitchFamily="18" charset="0"/>
              </a:rPr>
              <a:t>位的非负整数的积。</a:t>
            </a:r>
          </a:p>
          <a:p>
            <a:endParaRPr lang="zh-CN" altLang="en-US" sz="2400" b="1" dirty="0">
              <a:latin typeface="Times New Roman" panose="02020603050405020304" pitchFamily="18" charset="0"/>
            </a:endParaRPr>
          </a:p>
          <a:p>
            <a:r>
              <a:rPr lang="zh-CN" altLang="en-US" sz="2400" b="1" dirty="0">
                <a:latin typeface="Times New Roman" panose="02020603050405020304" pitchFamily="18" charset="0"/>
              </a:rPr>
              <a:t>输入数据</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有两行，每行是一个不超过</a:t>
            </a:r>
            <a:r>
              <a:rPr lang="en-US" altLang="zh-CN" sz="2400" dirty="0">
                <a:latin typeface="Times New Roman" panose="02020603050405020304" pitchFamily="18" charset="0"/>
              </a:rPr>
              <a:t>200</a:t>
            </a:r>
            <a:r>
              <a:rPr lang="zh-CN" altLang="en-US" sz="2400" dirty="0">
                <a:latin typeface="Times New Roman" panose="02020603050405020304" pitchFamily="18" charset="0"/>
              </a:rPr>
              <a:t>位的非负整数，没有多余的前导</a:t>
            </a:r>
            <a:r>
              <a:rPr lang="en-US" altLang="zh-CN" sz="2400" dirty="0">
                <a:latin typeface="Times New Roman" panose="02020603050405020304" pitchFamily="18" charset="0"/>
              </a:rPr>
              <a:t>0</a:t>
            </a:r>
            <a:r>
              <a:rPr lang="zh-CN" altLang="en-US" sz="2400" dirty="0">
                <a:latin typeface="Times New Roman" panose="02020603050405020304" pitchFamily="18" charset="0"/>
              </a:rPr>
              <a:t>。</a:t>
            </a:r>
          </a:p>
          <a:p>
            <a:r>
              <a:rPr lang="zh-CN" altLang="en-US" sz="2400" b="1" dirty="0">
                <a:latin typeface="Times New Roman" panose="02020603050405020304" pitchFamily="18" charset="0"/>
              </a:rPr>
              <a:t>输出要求</a:t>
            </a:r>
            <a:endParaRPr lang="zh-CN" altLang="en-US" sz="2400" dirty="0">
              <a:latin typeface="Times New Roman" panose="02020603050405020304" pitchFamily="18" charset="0"/>
            </a:endParaRPr>
          </a:p>
          <a:p>
            <a:r>
              <a:rPr lang="zh-CN" altLang="en-US" sz="2400" dirty="0">
                <a:latin typeface="Times New Roman" panose="02020603050405020304" pitchFamily="18" charset="0"/>
              </a:rPr>
              <a:t>一行，即相乘后的结果。结果里不能有多余的前导</a:t>
            </a:r>
            <a:r>
              <a:rPr lang="en-US" altLang="zh-CN" sz="2400" dirty="0">
                <a:latin typeface="Times New Roman" panose="02020603050405020304" pitchFamily="18" charset="0"/>
              </a:rPr>
              <a:t>0</a:t>
            </a:r>
            <a:r>
              <a:rPr lang="zh-CN" altLang="en-US" sz="2400" dirty="0">
                <a:latin typeface="Times New Roman" panose="02020603050405020304" pitchFamily="18" charset="0"/>
              </a:rPr>
              <a:t>，即如果结果是</a:t>
            </a:r>
            <a:r>
              <a:rPr lang="en-US" altLang="zh-CN" sz="2400" dirty="0">
                <a:latin typeface="Times New Roman" panose="02020603050405020304" pitchFamily="18" charset="0"/>
              </a:rPr>
              <a:t>342</a:t>
            </a:r>
            <a:r>
              <a:rPr lang="zh-CN" altLang="en-US" sz="2400" dirty="0">
                <a:latin typeface="Times New Roman" panose="02020603050405020304" pitchFamily="18" charset="0"/>
              </a:rPr>
              <a:t>，那么就不能输出为</a:t>
            </a:r>
            <a:r>
              <a:rPr lang="en-US" altLang="zh-CN" sz="2400" dirty="0">
                <a:latin typeface="Times New Roman" panose="02020603050405020304" pitchFamily="18" charset="0"/>
              </a:rPr>
              <a:t>0342</a:t>
            </a:r>
            <a:r>
              <a:rPr lang="zh-CN" altLang="en-US" sz="2400" dirty="0">
                <a:latin typeface="Times New Roman" panose="02020603050405020304" pitchFamily="18" charset="0"/>
              </a:rPr>
              <a:t>。 </a:t>
            </a:r>
          </a:p>
          <a:p>
            <a:r>
              <a:rPr lang="zh-CN" altLang="en-US" sz="2400" b="1" dirty="0">
                <a:latin typeface="Times New Roman" panose="02020603050405020304" pitchFamily="18" charset="0"/>
              </a:rPr>
              <a:t>输入样例</a:t>
            </a:r>
            <a:endParaRPr lang="zh-CN" altLang="en-US" sz="2400" dirty="0">
              <a:latin typeface="Times New Roman" panose="02020603050405020304" pitchFamily="18" charset="0"/>
            </a:endParaRPr>
          </a:p>
          <a:p>
            <a:r>
              <a:rPr lang="en-US" altLang="zh-CN" sz="2400" dirty="0">
                <a:latin typeface="Times New Roman" panose="02020603050405020304" pitchFamily="18" charset="0"/>
              </a:rPr>
              <a:t>12345678900</a:t>
            </a:r>
          </a:p>
          <a:p>
            <a:r>
              <a:rPr lang="en-US" altLang="zh-CN" sz="2400" dirty="0">
                <a:latin typeface="Times New Roman" panose="02020603050405020304" pitchFamily="18" charset="0"/>
              </a:rPr>
              <a:t>98765432100</a:t>
            </a:r>
          </a:p>
          <a:p>
            <a:r>
              <a:rPr lang="zh-CN" altLang="en-US" sz="2400" b="1" dirty="0">
                <a:latin typeface="Times New Roman" panose="02020603050405020304" pitchFamily="18" charset="0"/>
              </a:rPr>
              <a:t>输出样例</a:t>
            </a:r>
            <a:endParaRPr lang="zh-CN" altLang="en-US" sz="2400" dirty="0">
              <a:latin typeface="Times New Roman" panose="02020603050405020304" pitchFamily="18" charset="0"/>
            </a:endParaRPr>
          </a:p>
          <a:p>
            <a:r>
              <a:rPr lang="en-US" altLang="zh-CN" sz="2400" dirty="0">
                <a:latin typeface="Times New Roman" panose="02020603050405020304" pitchFamily="18" charset="0"/>
              </a:rPr>
              <a:t>1219326311126352690000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a:extLst>
              <a:ext uri="{FF2B5EF4-FFF2-40B4-BE49-F238E27FC236}">
                <a16:creationId xmlns:a16="http://schemas.microsoft.com/office/drawing/2014/main" id="{FD4200A0-377F-4786-A49C-AB0B1095884C}"/>
              </a:ext>
            </a:extLst>
          </p:cNvPr>
          <p:cNvSpPr>
            <a:spLocks noChangeArrowheads="1"/>
          </p:cNvSpPr>
          <p:nvPr/>
        </p:nvSpPr>
        <p:spPr bwMode="auto">
          <a:xfrm>
            <a:off x="1703389" y="1084165"/>
            <a:ext cx="878522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000" b="1" dirty="0">
                <a:solidFill>
                  <a:srgbClr val="000099"/>
                </a:solidFill>
                <a:latin typeface="Times New Roman" panose="02020603050405020304" pitchFamily="18" charset="0"/>
                <a:ea typeface="隶书" panose="02010509060101010101" pitchFamily="49" charset="-122"/>
              </a:rPr>
              <a:t>解题思路</a:t>
            </a:r>
          </a:p>
          <a:p>
            <a:endParaRPr lang="zh-CN" altLang="en-US" sz="2400" dirty="0">
              <a:latin typeface="Times New Roman" panose="02020603050405020304" pitchFamily="18" charset="0"/>
            </a:endParaRPr>
          </a:p>
          <a:p>
            <a:r>
              <a:rPr lang="zh-CN" altLang="en-US" sz="2400" dirty="0">
                <a:latin typeface="Times New Roman" panose="02020603050405020304" pitchFamily="18" charset="0"/>
              </a:rPr>
              <a:t>用</a:t>
            </a:r>
            <a:r>
              <a:rPr lang="en-US" altLang="zh-CN" sz="2400" dirty="0">
                <a:latin typeface="Times New Roman" panose="02020603050405020304" pitchFamily="18" charset="0"/>
              </a:rPr>
              <a:t>unsigned an1[200]</a:t>
            </a:r>
            <a:r>
              <a:rPr lang="zh-CN" altLang="en-US" sz="2400" dirty="0">
                <a:latin typeface="Times New Roman" panose="02020603050405020304" pitchFamily="18" charset="0"/>
              </a:rPr>
              <a:t>和</a:t>
            </a:r>
            <a:r>
              <a:rPr lang="en-US" altLang="zh-CN" sz="2400" dirty="0">
                <a:latin typeface="Times New Roman" panose="02020603050405020304" pitchFamily="18" charset="0"/>
              </a:rPr>
              <a:t>unsigned an2[200]</a:t>
            </a:r>
            <a:r>
              <a:rPr lang="zh-CN" altLang="en-US" sz="2400" dirty="0">
                <a:latin typeface="Times New Roman" panose="02020603050405020304" pitchFamily="18" charset="0"/>
              </a:rPr>
              <a:t>分别存放两个乘数，用</a:t>
            </a:r>
            <a:r>
              <a:rPr lang="en-US" altLang="zh-CN" sz="2400" dirty="0" err="1">
                <a:latin typeface="Times New Roman" panose="02020603050405020304" pitchFamily="18" charset="0"/>
              </a:rPr>
              <a:t>aResult</a:t>
            </a:r>
            <a:r>
              <a:rPr lang="en-US" altLang="zh-CN" sz="2400" dirty="0">
                <a:latin typeface="Times New Roman" panose="02020603050405020304" pitchFamily="18" charset="0"/>
              </a:rPr>
              <a:t>[400]</a:t>
            </a:r>
            <a:r>
              <a:rPr lang="zh-CN" altLang="en-US" sz="2400" dirty="0">
                <a:latin typeface="Times New Roman" panose="02020603050405020304" pitchFamily="18" charset="0"/>
              </a:rPr>
              <a:t>来存放积。计算的中间结果也都存在</a:t>
            </a:r>
            <a:r>
              <a:rPr lang="en-US" altLang="zh-CN" sz="2400" dirty="0" err="1">
                <a:latin typeface="Times New Roman" panose="02020603050405020304" pitchFamily="18" charset="0"/>
              </a:rPr>
              <a:t>aResult</a:t>
            </a:r>
            <a:r>
              <a:rPr lang="zh-CN" altLang="en-US" sz="2400" dirty="0">
                <a:latin typeface="Times New Roman" panose="02020603050405020304" pitchFamily="18" charset="0"/>
              </a:rPr>
              <a:t>中。</a:t>
            </a:r>
            <a:r>
              <a:rPr lang="en-US" altLang="zh-CN" sz="2400" dirty="0" err="1">
                <a:latin typeface="Times New Roman" panose="02020603050405020304" pitchFamily="18" charset="0"/>
              </a:rPr>
              <a:t>aResult</a:t>
            </a:r>
            <a:r>
              <a:rPr lang="zh-CN" altLang="en-US" sz="2400" dirty="0">
                <a:latin typeface="Times New Roman" panose="02020603050405020304" pitchFamily="18" charset="0"/>
              </a:rPr>
              <a:t>长度取</a:t>
            </a:r>
            <a:r>
              <a:rPr lang="en-US" altLang="zh-CN" sz="2400" dirty="0">
                <a:latin typeface="Times New Roman" panose="02020603050405020304" pitchFamily="18" charset="0"/>
              </a:rPr>
              <a:t>400</a:t>
            </a:r>
            <a:r>
              <a:rPr lang="zh-CN" altLang="en-US" sz="2400" dirty="0">
                <a:latin typeface="Times New Roman" panose="02020603050405020304" pitchFamily="18" charset="0"/>
              </a:rPr>
              <a:t>是因为两个</a:t>
            </a:r>
            <a:r>
              <a:rPr lang="en-US" altLang="zh-CN" sz="2400" dirty="0">
                <a:latin typeface="Times New Roman" panose="02020603050405020304" pitchFamily="18" charset="0"/>
              </a:rPr>
              <a:t>200</a:t>
            </a:r>
            <a:r>
              <a:rPr lang="zh-CN" altLang="en-US" sz="2400" dirty="0">
                <a:latin typeface="Times New Roman" panose="02020603050405020304" pitchFamily="18" charset="0"/>
              </a:rPr>
              <a:t>位的数相乘，积最多会有</a:t>
            </a:r>
            <a:r>
              <a:rPr lang="en-US" altLang="zh-CN" sz="2400" dirty="0">
                <a:latin typeface="Times New Roman" panose="02020603050405020304" pitchFamily="18" charset="0"/>
              </a:rPr>
              <a:t>400</a:t>
            </a:r>
            <a:r>
              <a:rPr lang="zh-CN" altLang="en-US" sz="2400" dirty="0">
                <a:latin typeface="Times New Roman" panose="02020603050405020304" pitchFamily="18" charset="0"/>
              </a:rPr>
              <a:t>位。</a:t>
            </a:r>
            <a:r>
              <a:rPr lang="en-US" altLang="zh-CN" sz="2400" dirty="0">
                <a:latin typeface="Times New Roman" panose="02020603050405020304" pitchFamily="18" charset="0"/>
              </a:rPr>
              <a:t>an1[0], an2[0], </a:t>
            </a:r>
            <a:r>
              <a:rPr lang="en-US" altLang="zh-CN" sz="2400" dirty="0" err="1">
                <a:latin typeface="Times New Roman" panose="02020603050405020304" pitchFamily="18" charset="0"/>
              </a:rPr>
              <a:t>aResult</a:t>
            </a:r>
            <a:r>
              <a:rPr lang="en-US" altLang="zh-CN" sz="2400" dirty="0">
                <a:latin typeface="Times New Roman" panose="02020603050405020304" pitchFamily="18" charset="0"/>
              </a:rPr>
              <a:t>[0]</a:t>
            </a:r>
            <a:r>
              <a:rPr lang="zh-CN" altLang="en-US" sz="2400" dirty="0">
                <a:latin typeface="Times New Roman" panose="02020603050405020304" pitchFamily="18" charset="0"/>
              </a:rPr>
              <a:t>都表示个位。</a:t>
            </a:r>
          </a:p>
          <a:p>
            <a:endParaRPr lang="zh-CN" altLang="en-US" sz="2400" dirty="0">
              <a:latin typeface="Times New Roman" panose="02020603050405020304" pitchFamily="18" charset="0"/>
            </a:endParaRPr>
          </a:p>
          <a:p>
            <a:r>
              <a:rPr lang="zh-CN" altLang="en-US" sz="2400" dirty="0">
                <a:latin typeface="Times New Roman" panose="02020603050405020304" pitchFamily="18" charset="0"/>
              </a:rPr>
              <a:t>一个数的第</a:t>
            </a:r>
            <a:r>
              <a:rPr lang="en-US" altLang="zh-CN" sz="2400" dirty="0" err="1">
                <a:latin typeface="Times New Roman" panose="02020603050405020304" pitchFamily="18" charset="0"/>
              </a:rPr>
              <a:t>i</a:t>
            </a:r>
            <a:r>
              <a:rPr lang="zh-CN" altLang="en-US" sz="2400" dirty="0">
                <a:latin typeface="Times New Roman" panose="02020603050405020304" pitchFamily="18" charset="0"/>
              </a:rPr>
              <a:t>位和另一个数的第</a:t>
            </a:r>
            <a:r>
              <a:rPr lang="en-US" altLang="zh-CN" sz="2400" dirty="0">
                <a:latin typeface="Times New Roman" panose="02020603050405020304" pitchFamily="18" charset="0"/>
              </a:rPr>
              <a:t>j</a:t>
            </a:r>
            <a:r>
              <a:rPr lang="zh-CN" altLang="en-US" sz="2400" dirty="0">
                <a:latin typeface="Times New Roman" panose="02020603050405020304" pitchFamily="18" charset="0"/>
              </a:rPr>
              <a:t>位相乘所得的数，一定是要累加到结果的第</a:t>
            </a:r>
            <a:r>
              <a:rPr lang="en-US" altLang="zh-CN" sz="2400" dirty="0" err="1">
                <a:latin typeface="Times New Roman" panose="02020603050405020304" pitchFamily="18" charset="0"/>
              </a:rPr>
              <a:t>i+j</a:t>
            </a:r>
            <a:r>
              <a:rPr lang="zh-CN" altLang="en-US" sz="2400" dirty="0">
                <a:latin typeface="Times New Roman" panose="02020603050405020304" pitchFamily="18" charset="0"/>
              </a:rPr>
              <a:t>位上。这里</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 j</a:t>
            </a:r>
            <a:r>
              <a:rPr lang="zh-CN" altLang="en-US" sz="2400" dirty="0">
                <a:latin typeface="Times New Roman" panose="02020603050405020304" pitchFamily="18" charset="0"/>
              </a:rPr>
              <a:t>都是从右往左，从</a:t>
            </a:r>
            <a:r>
              <a:rPr lang="en-US" altLang="zh-CN" sz="2400" dirty="0">
                <a:latin typeface="Times New Roman" panose="02020603050405020304" pitchFamily="18" charset="0"/>
              </a:rPr>
              <a:t>0</a:t>
            </a:r>
            <a:r>
              <a:rPr lang="zh-CN" altLang="en-US" sz="2400" dirty="0">
                <a:latin typeface="Times New Roman" panose="02020603050405020304" pitchFamily="18" charset="0"/>
              </a:rPr>
              <a:t>开始数。</a:t>
            </a:r>
          </a:p>
          <a:p>
            <a:endParaRPr lang="zh-CN" altLang="en-US" sz="2400" dirty="0">
              <a:latin typeface="Times New Roman" panose="02020603050405020304" pitchFamily="18" charset="0"/>
            </a:endParaRPr>
          </a:p>
          <a:p>
            <a:r>
              <a:rPr lang="zh-CN" altLang="en-US" sz="2400" dirty="0">
                <a:latin typeface="Times New Roman" panose="02020603050405020304" pitchFamily="18" charset="0"/>
              </a:rPr>
              <a:t>计算的过程基本上和小学生列竖式做乘法相同。为编程方便，并不急于处理进位，而将进位问题留待最后统一处理。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6">
            <a:extLst>
              <a:ext uri="{FF2B5EF4-FFF2-40B4-BE49-F238E27FC236}">
                <a16:creationId xmlns:a16="http://schemas.microsoft.com/office/drawing/2014/main" id="{F7769E05-7373-4B87-A221-3B4DD5D88F7E}"/>
              </a:ext>
            </a:extLst>
          </p:cNvPr>
          <p:cNvSpPr>
            <a:spLocks noChangeArrowheads="1"/>
          </p:cNvSpPr>
          <p:nvPr/>
        </p:nvSpPr>
        <p:spPr bwMode="auto">
          <a:xfrm>
            <a:off x="1774825" y="188914"/>
            <a:ext cx="835183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600">
                <a:latin typeface="Times New Roman" panose="02020603050405020304" pitchFamily="18" charset="0"/>
              </a:rPr>
              <a:t>现以 </a:t>
            </a:r>
            <a:r>
              <a:rPr lang="en-US" altLang="zh-CN" sz="2600">
                <a:latin typeface="Times New Roman" panose="02020603050405020304" pitchFamily="18" charset="0"/>
              </a:rPr>
              <a:t>835×49</a:t>
            </a:r>
            <a:r>
              <a:rPr lang="zh-CN" altLang="en-US" sz="2600">
                <a:latin typeface="Times New Roman" panose="02020603050405020304" pitchFamily="18" charset="0"/>
              </a:rPr>
              <a:t>为例来说明程序的计算过程。</a:t>
            </a:r>
          </a:p>
          <a:p>
            <a:pPr eaLnBrk="0" hangingPunct="0"/>
            <a:endParaRPr lang="zh-CN" altLang="en-US" sz="2600">
              <a:latin typeface="Times New Roman" panose="02020603050405020304" pitchFamily="18" charset="0"/>
            </a:endParaRPr>
          </a:p>
          <a:p>
            <a:pPr eaLnBrk="0" hangingPunct="0"/>
            <a:r>
              <a:rPr lang="zh-CN" altLang="en-US" sz="2600">
                <a:latin typeface="Times New Roman" panose="02020603050405020304" pitchFamily="18" charset="0"/>
              </a:rPr>
              <a:t>先算</a:t>
            </a:r>
            <a:r>
              <a:rPr lang="en-US" altLang="zh-CN" sz="2600">
                <a:latin typeface="Times New Roman" panose="02020603050405020304" pitchFamily="18" charset="0"/>
              </a:rPr>
              <a:t>835×9</a:t>
            </a:r>
            <a:r>
              <a:rPr lang="zh-CN" altLang="en-US" sz="2600">
                <a:latin typeface="Times New Roman" panose="02020603050405020304" pitchFamily="18" charset="0"/>
              </a:rPr>
              <a:t>。</a:t>
            </a:r>
            <a:r>
              <a:rPr lang="en-US" altLang="zh-CN" sz="2600">
                <a:latin typeface="Times New Roman" panose="02020603050405020304" pitchFamily="18" charset="0"/>
              </a:rPr>
              <a:t>5×9</a:t>
            </a:r>
            <a:r>
              <a:rPr lang="zh-CN" altLang="en-US" sz="2600">
                <a:latin typeface="Times New Roman" panose="02020603050405020304" pitchFamily="18" charset="0"/>
              </a:rPr>
              <a:t>得到</a:t>
            </a:r>
            <a:r>
              <a:rPr lang="en-US" altLang="zh-CN" sz="2600">
                <a:latin typeface="Times New Roman" panose="02020603050405020304" pitchFamily="18" charset="0"/>
              </a:rPr>
              <a:t>45</a:t>
            </a:r>
            <a:r>
              <a:rPr lang="zh-CN" altLang="en-US" sz="2600">
                <a:latin typeface="Times New Roman" panose="02020603050405020304" pitchFamily="18" charset="0"/>
              </a:rPr>
              <a:t>个</a:t>
            </a:r>
            <a:r>
              <a:rPr lang="en-US" altLang="zh-CN" sz="2600">
                <a:latin typeface="Times New Roman" panose="02020603050405020304" pitchFamily="18" charset="0"/>
              </a:rPr>
              <a:t>1</a:t>
            </a:r>
            <a:r>
              <a:rPr lang="zh-CN" altLang="en-US" sz="2600">
                <a:latin typeface="Times New Roman" panose="02020603050405020304" pitchFamily="18" charset="0"/>
              </a:rPr>
              <a:t>，</a:t>
            </a:r>
            <a:r>
              <a:rPr lang="en-US" altLang="zh-CN" sz="2600">
                <a:latin typeface="Times New Roman" panose="02020603050405020304" pitchFamily="18" charset="0"/>
              </a:rPr>
              <a:t>3×9</a:t>
            </a:r>
            <a:r>
              <a:rPr lang="zh-CN" altLang="en-US" sz="2600">
                <a:latin typeface="Times New Roman" panose="02020603050405020304" pitchFamily="18" charset="0"/>
              </a:rPr>
              <a:t>得到</a:t>
            </a:r>
            <a:r>
              <a:rPr lang="en-US" altLang="zh-CN" sz="2600">
                <a:latin typeface="Times New Roman" panose="02020603050405020304" pitchFamily="18" charset="0"/>
              </a:rPr>
              <a:t>27</a:t>
            </a:r>
            <a:r>
              <a:rPr lang="zh-CN" altLang="en-US" sz="2600">
                <a:latin typeface="Times New Roman" panose="02020603050405020304" pitchFamily="18" charset="0"/>
              </a:rPr>
              <a:t>个</a:t>
            </a:r>
            <a:r>
              <a:rPr lang="en-US" altLang="zh-CN" sz="2600">
                <a:latin typeface="Times New Roman" panose="02020603050405020304" pitchFamily="18" charset="0"/>
              </a:rPr>
              <a:t>10</a:t>
            </a:r>
            <a:r>
              <a:rPr lang="zh-CN" altLang="en-US" sz="2600">
                <a:latin typeface="Times New Roman" panose="02020603050405020304" pitchFamily="18" charset="0"/>
              </a:rPr>
              <a:t>，</a:t>
            </a:r>
            <a:r>
              <a:rPr lang="en-US" altLang="zh-CN" sz="2600">
                <a:latin typeface="Times New Roman" panose="02020603050405020304" pitchFamily="18" charset="0"/>
              </a:rPr>
              <a:t>8×9</a:t>
            </a:r>
            <a:r>
              <a:rPr lang="zh-CN" altLang="en-US" sz="2600">
                <a:latin typeface="Times New Roman" panose="02020603050405020304" pitchFamily="18" charset="0"/>
              </a:rPr>
              <a:t>得到</a:t>
            </a:r>
            <a:r>
              <a:rPr lang="en-US" altLang="zh-CN" sz="2600">
                <a:latin typeface="Times New Roman" panose="02020603050405020304" pitchFamily="18" charset="0"/>
              </a:rPr>
              <a:t>72</a:t>
            </a:r>
            <a:r>
              <a:rPr lang="zh-CN" altLang="en-US" sz="2600">
                <a:latin typeface="Times New Roman" panose="02020603050405020304" pitchFamily="18" charset="0"/>
              </a:rPr>
              <a:t>个</a:t>
            </a:r>
            <a:r>
              <a:rPr lang="en-US" altLang="zh-CN" sz="2600">
                <a:latin typeface="Times New Roman" panose="02020603050405020304" pitchFamily="18" charset="0"/>
              </a:rPr>
              <a:t>100</a:t>
            </a:r>
            <a:r>
              <a:rPr lang="zh-CN" altLang="en-US" sz="2600">
                <a:latin typeface="Times New Roman" panose="02020603050405020304" pitchFamily="18" charset="0"/>
              </a:rPr>
              <a:t>。由于不急于处理进位，所以</a:t>
            </a:r>
            <a:r>
              <a:rPr lang="en-US" altLang="zh-CN" sz="2600">
                <a:latin typeface="Times New Roman" panose="02020603050405020304" pitchFamily="18" charset="0"/>
              </a:rPr>
              <a:t>835×9</a:t>
            </a:r>
            <a:r>
              <a:rPr lang="zh-CN" altLang="en-US" sz="2600">
                <a:latin typeface="Times New Roman" panose="02020603050405020304" pitchFamily="18" charset="0"/>
              </a:rPr>
              <a:t>算完后，</a:t>
            </a:r>
            <a:r>
              <a:rPr lang="en-US" altLang="zh-CN" sz="2600">
                <a:latin typeface="Times New Roman" panose="02020603050405020304" pitchFamily="18" charset="0"/>
              </a:rPr>
              <a:t>aResult</a:t>
            </a:r>
            <a:r>
              <a:rPr lang="zh-CN" altLang="en-US" sz="2600">
                <a:latin typeface="Times New Roman" panose="02020603050405020304" pitchFamily="18" charset="0"/>
              </a:rPr>
              <a:t>如下：</a:t>
            </a:r>
          </a:p>
          <a:p>
            <a:pPr eaLnBrk="0" hangingPunct="0"/>
            <a:endParaRPr lang="en-US" altLang="zh-CN" sz="2600">
              <a:solidFill>
                <a:srgbClr val="FFFF00"/>
              </a:solidFill>
              <a:latin typeface="Times New Roman" panose="02020603050405020304" pitchFamily="18" charset="0"/>
            </a:endParaRPr>
          </a:p>
        </p:txBody>
      </p:sp>
      <p:pic>
        <p:nvPicPr>
          <p:cNvPr id="18434" name="Picture 15">
            <a:extLst>
              <a:ext uri="{FF2B5EF4-FFF2-40B4-BE49-F238E27FC236}">
                <a16:creationId xmlns:a16="http://schemas.microsoft.com/office/drawing/2014/main" id="{6D8174F8-0828-4A43-A583-9A64F819B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420938"/>
            <a:ext cx="9217025"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0">
            <a:extLst>
              <a:ext uri="{FF2B5EF4-FFF2-40B4-BE49-F238E27FC236}">
                <a16:creationId xmlns:a16="http://schemas.microsoft.com/office/drawing/2014/main" id="{3D084987-7A2C-4CC3-9459-874958BE01E4}"/>
              </a:ext>
            </a:extLst>
          </p:cNvPr>
          <p:cNvSpPr>
            <a:spLocks noChangeArrowheads="1"/>
          </p:cNvSpPr>
          <p:nvPr/>
        </p:nvSpPr>
        <p:spPr bwMode="auto">
          <a:xfrm>
            <a:off x="1774825" y="4005264"/>
            <a:ext cx="84963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600">
                <a:latin typeface="Times New Roman" panose="02020603050405020304" pitchFamily="18" charset="0"/>
              </a:rPr>
              <a:t>接下来算</a:t>
            </a:r>
            <a:r>
              <a:rPr lang="en-US" altLang="zh-CN" sz="2600">
                <a:latin typeface="Times New Roman" panose="02020603050405020304" pitchFamily="18" charset="0"/>
              </a:rPr>
              <a:t>4×5</a:t>
            </a:r>
            <a:r>
              <a:rPr lang="zh-CN" altLang="en-US" sz="2600">
                <a:latin typeface="Times New Roman" panose="02020603050405020304" pitchFamily="18" charset="0"/>
              </a:rPr>
              <a:t>。此处</a:t>
            </a:r>
            <a:r>
              <a:rPr lang="en-US" altLang="zh-CN" sz="2600">
                <a:latin typeface="Times New Roman" panose="02020603050405020304" pitchFamily="18" charset="0"/>
              </a:rPr>
              <a:t>4×5</a:t>
            </a:r>
            <a:r>
              <a:rPr lang="zh-CN" altLang="en-US" sz="2600">
                <a:latin typeface="Times New Roman" panose="02020603050405020304" pitchFamily="18" charset="0"/>
              </a:rPr>
              <a:t>的结果代表</a:t>
            </a:r>
            <a:r>
              <a:rPr lang="en-US" altLang="zh-CN" sz="2600">
                <a:latin typeface="Times New Roman" panose="02020603050405020304" pitchFamily="18" charset="0"/>
              </a:rPr>
              <a:t>20</a:t>
            </a:r>
            <a:r>
              <a:rPr lang="zh-CN" altLang="en-US" sz="2600">
                <a:latin typeface="Times New Roman" panose="02020603050405020304" pitchFamily="18" charset="0"/>
              </a:rPr>
              <a:t>个</a:t>
            </a:r>
            <a:r>
              <a:rPr lang="en-US" altLang="zh-CN" sz="2600">
                <a:latin typeface="Times New Roman" panose="02020603050405020304" pitchFamily="18" charset="0"/>
              </a:rPr>
              <a:t>10</a:t>
            </a:r>
            <a:r>
              <a:rPr lang="zh-CN" altLang="en-US" sz="2600">
                <a:latin typeface="Times New Roman" panose="02020603050405020304" pitchFamily="18" charset="0"/>
              </a:rPr>
              <a:t>，因此要 </a:t>
            </a:r>
            <a:r>
              <a:rPr lang="en-US" altLang="zh-CN" sz="2600">
                <a:latin typeface="Times New Roman" panose="02020603050405020304" pitchFamily="18" charset="0"/>
              </a:rPr>
              <a:t>aResult[1]+=20</a:t>
            </a:r>
            <a:r>
              <a:rPr lang="zh-CN" altLang="en-US" sz="2600">
                <a:latin typeface="Times New Roman" panose="02020603050405020304" pitchFamily="18" charset="0"/>
              </a:rPr>
              <a:t>，变为：</a:t>
            </a:r>
          </a:p>
        </p:txBody>
      </p:sp>
      <p:pic>
        <p:nvPicPr>
          <p:cNvPr id="18436" name="Picture 21">
            <a:extLst>
              <a:ext uri="{FF2B5EF4-FFF2-40B4-BE49-F238E27FC236}">
                <a16:creationId xmlns:a16="http://schemas.microsoft.com/office/drawing/2014/main" id="{220FAD41-349B-44E1-B519-F6C0BE0A5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5421314"/>
            <a:ext cx="84963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a:extLst>
              <a:ext uri="{FF2B5EF4-FFF2-40B4-BE49-F238E27FC236}">
                <a16:creationId xmlns:a16="http://schemas.microsoft.com/office/drawing/2014/main" id="{ED2E2028-C6B6-416C-8AB5-0883973A9181}"/>
              </a:ext>
            </a:extLst>
          </p:cNvPr>
          <p:cNvSpPr>
            <a:spLocks noChangeArrowheads="1"/>
          </p:cNvSpPr>
          <p:nvPr/>
        </p:nvSpPr>
        <p:spPr bwMode="auto">
          <a:xfrm>
            <a:off x="1703389" y="158750"/>
            <a:ext cx="87852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600">
                <a:latin typeface="Times New Roman" panose="02020603050405020304" pitchFamily="18" charset="0"/>
              </a:rPr>
              <a:t>再下来算</a:t>
            </a:r>
            <a:r>
              <a:rPr lang="en-US" altLang="zh-CN" sz="2600">
                <a:latin typeface="Times New Roman" panose="02020603050405020304" pitchFamily="18" charset="0"/>
              </a:rPr>
              <a:t>4×3</a:t>
            </a:r>
            <a:r>
              <a:rPr lang="zh-CN" altLang="en-US" sz="2600">
                <a:latin typeface="Times New Roman" panose="02020603050405020304" pitchFamily="18" charset="0"/>
              </a:rPr>
              <a:t>。此处</a:t>
            </a:r>
            <a:r>
              <a:rPr lang="en-US" altLang="zh-CN" sz="2600">
                <a:latin typeface="Times New Roman" panose="02020603050405020304" pitchFamily="18" charset="0"/>
              </a:rPr>
              <a:t>4×3</a:t>
            </a:r>
            <a:r>
              <a:rPr lang="zh-CN" altLang="en-US" sz="2600">
                <a:latin typeface="Times New Roman" panose="02020603050405020304" pitchFamily="18" charset="0"/>
              </a:rPr>
              <a:t>的结果代表</a:t>
            </a:r>
            <a:r>
              <a:rPr lang="en-US" altLang="zh-CN" sz="2600">
                <a:latin typeface="Times New Roman" panose="02020603050405020304" pitchFamily="18" charset="0"/>
              </a:rPr>
              <a:t>12</a:t>
            </a:r>
            <a:r>
              <a:rPr lang="zh-CN" altLang="en-US" sz="2600">
                <a:latin typeface="Times New Roman" panose="02020603050405020304" pitchFamily="18" charset="0"/>
              </a:rPr>
              <a:t>个</a:t>
            </a:r>
            <a:r>
              <a:rPr lang="en-US" altLang="zh-CN" sz="2600">
                <a:latin typeface="Times New Roman" panose="02020603050405020304" pitchFamily="18" charset="0"/>
              </a:rPr>
              <a:t>100</a:t>
            </a:r>
            <a:r>
              <a:rPr lang="zh-CN" altLang="en-US" sz="2600">
                <a:latin typeface="Times New Roman" panose="02020603050405020304" pitchFamily="18" charset="0"/>
              </a:rPr>
              <a:t>，因此要 </a:t>
            </a:r>
            <a:r>
              <a:rPr lang="en-US" altLang="zh-CN" sz="2600">
                <a:latin typeface="Times New Roman" panose="02020603050405020304" pitchFamily="18" charset="0"/>
              </a:rPr>
              <a:t>aResult[2]+= 12</a:t>
            </a:r>
            <a:r>
              <a:rPr lang="zh-CN" altLang="en-US" sz="2600">
                <a:latin typeface="Times New Roman" panose="02020603050405020304" pitchFamily="18" charset="0"/>
              </a:rPr>
              <a:t>，变为：</a:t>
            </a:r>
          </a:p>
          <a:p>
            <a:pPr eaLnBrk="0" hangingPunct="0"/>
            <a:endParaRPr lang="en-US" altLang="zh-CN" sz="2600">
              <a:latin typeface="Times New Roman" panose="02020603050405020304" pitchFamily="18" charset="0"/>
            </a:endParaRPr>
          </a:p>
        </p:txBody>
      </p:sp>
      <p:pic>
        <p:nvPicPr>
          <p:cNvPr id="19458" name="Picture 4">
            <a:extLst>
              <a:ext uri="{FF2B5EF4-FFF2-40B4-BE49-F238E27FC236}">
                <a16:creationId xmlns:a16="http://schemas.microsoft.com/office/drawing/2014/main" id="{3034FEAC-29F1-479D-9CDC-FD5E66ABA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268414"/>
            <a:ext cx="80645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7">
            <a:extLst>
              <a:ext uri="{FF2B5EF4-FFF2-40B4-BE49-F238E27FC236}">
                <a16:creationId xmlns:a16="http://schemas.microsoft.com/office/drawing/2014/main" id="{AE43AB8C-4CE0-4D54-AE77-549364FC0484}"/>
              </a:ext>
            </a:extLst>
          </p:cNvPr>
          <p:cNvSpPr>
            <a:spLocks noChangeArrowheads="1"/>
          </p:cNvSpPr>
          <p:nvPr/>
        </p:nvSpPr>
        <p:spPr bwMode="auto">
          <a:xfrm>
            <a:off x="1524000" y="2438400"/>
            <a:ext cx="82105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600">
                <a:latin typeface="Times New Roman" panose="02020603050405020304" pitchFamily="18" charset="0"/>
              </a:rPr>
              <a:t>最后算 </a:t>
            </a:r>
            <a:r>
              <a:rPr lang="en-US" altLang="zh-CN" sz="2600">
                <a:latin typeface="Times New Roman" panose="02020603050405020304" pitchFamily="18" charset="0"/>
              </a:rPr>
              <a:t>4×8</a:t>
            </a:r>
            <a:r>
              <a:rPr lang="zh-CN" altLang="en-US" sz="2600">
                <a:latin typeface="Times New Roman" panose="02020603050405020304" pitchFamily="18" charset="0"/>
              </a:rPr>
              <a:t>。此处</a:t>
            </a:r>
            <a:r>
              <a:rPr lang="en-US" altLang="zh-CN" sz="2600">
                <a:latin typeface="Times New Roman" panose="02020603050405020304" pitchFamily="18" charset="0"/>
              </a:rPr>
              <a:t>4×8</a:t>
            </a:r>
            <a:r>
              <a:rPr lang="zh-CN" altLang="en-US" sz="2600">
                <a:latin typeface="Times New Roman" panose="02020603050405020304" pitchFamily="18" charset="0"/>
              </a:rPr>
              <a:t>的结果代表 </a:t>
            </a:r>
            <a:r>
              <a:rPr lang="en-US" altLang="zh-CN" sz="2600">
                <a:latin typeface="Times New Roman" panose="02020603050405020304" pitchFamily="18" charset="0"/>
              </a:rPr>
              <a:t>32</a:t>
            </a:r>
            <a:r>
              <a:rPr lang="zh-CN" altLang="en-US" sz="2600">
                <a:latin typeface="Times New Roman" panose="02020603050405020304" pitchFamily="18" charset="0"/>
              </a:rPr>
              <a:t>个</a:t>
            </a:r>
            <a:r>
              <a:rPr lang="en-US" altLang="zh-CN" sz="2600">
                <a:latin typeface="Times New Roman" panose="02020603050405020304" pitchFamily="18" charset="0"/>
              </a:rPr>
              <a:t>1000</a:t>
            </a:r>
            <a:r>
              <a:rPr lang="zh-CN" altLang="en-US" sz="2600">
                <a:latin typeface="Times New Roman" panose="02020603050405020304" pitchFamily="18" charset="0"/>
              </a:rPr>
              <a:t>，因此要</a:t>
            </a:r>
          </a:p>
          <a:p>
            <a:pPr eaLnBrk="0" hangingPunct="0"/>
            <a:r>
              <a:rPr lang="zh-CN" altLang="en-US" sz="2600">
                <a:latin typeface="Times New Roman" panose="02020603050405020304" pitchFamily="18" charset="0"/>
              </a:rPr>
              <a:t> </a:t>
            </a:r>
            <a:r>
              <a:rPr lang="en-US" altLang="zh-CN" sz="2600">
                <a:latin typeface="Times New Roman" panose="02020603050405020304" pitchFamily="18" charset="0"/>
              </a:rPr>
              <a:t>aResult[3]+= 32</a:t>
            </a:r>
            <a:r>
              <a:rPr lang="zh-CN" altLang="en-US" sz="2600">
                <a:latin typeface="Times New Roman" panose="02020603050405020304" pitchFamily="18" charset="0"/>
              </a:rPr>
              <a:t>，变为：</a:t>
            </a:r>
          </a:p>
          <a:p>
            <a:pPr eaLnBrk="0" hangingPunct="0"/>
            <a:endParaRPr lang="en-US" altLang="zh-CN" sz="2400">
              <a:latin typeface="Times New Roman" panose="02020603050405020304" pitchFamily="18" charset="0"/>
            </a:endParaRPr>
          </a:p>
        </p:txBody>
      </p:sp>
      <p:pic>
        <p:nvPicPr>
          <p:cNvPr id="19460" name="Picture 6">
            <a:extLst>
              <a:ext uri="{FF2B5EF4-FFF2-40B4-BE49-F238E27FC236}">
                <a16:creationId xmlns:a16="http://schemas.microsoft.com/office/drawing/2014/main" id="{6EFD653C-09B1-4776-8049-8CE403EF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3443288"/>
            <a:ext cx="8135938"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5">
            <a:extLst>
              <a:ext uri="{FF2B5EF4-FFF2-40B4-BE49-F238E27FC236}">
                <a16:creationId xmlns:a16="http://schemas.microsoft.com/office/drawing/2014/main" id="{CE789B31-ABDD-438B-89F0-FE83883C26F1}"/>
              </a:ext>
            </a:extLst>
          </p:cNvPr>
          <p:cNvSpPr>
            <a:spLocks noChangeArrowheads="1"/>
          </p:cNvSpPr>
          <p:nvPr/>
        </p:nvSpPr>
        <p:spPr bwMode="auto">
          <a:xfrm>
            <a:off x="1703389" y="1916113"/>
            <a:ext cx="87852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600">
                <a:latin typeface="Times New Roman" panose="02020603050405020304" pitchFamily="18" charset="0"/>
              </a:rPr>
              <a:t>乘法过程完毕。接下来从 </a:t>
            </a:r>
            <a:r>
              <a:rPr lang="en-US" altLang="zh-CN" sz="2600">
                <a:latin typeface="Times New Roman" panose="02020603050405020304" pitchFamily="18" charset="0"/>
              </a:rPr>
              <a:t>aResult[0]</a:t>
            </a:r>
            <a:r>
              <a:rPr lang="zh-CN" altLang="en-US" sz="2600">
                <a:latin typeface="Times New Roman" panose="02020603050405020304" pitchFamily="18" charset="0"/>
              </a:rPr>
              <a:t>开始向高位逐位处理进位问题。</a:t>
            </a:r>
            <a:r>
              <a:rPr lang="en-US" altLang="zh-CN" sz="2600">
                <a:latin typeface="Times New Roman" panose="02020603050405020304" pitchFamily="18" charset="0"/>
              </a:rPr>
              <a:t>aResult[0]</a:t>
            </a:r>
            <a:r>
              <a:rPr lang="zh-CN" altLang="en-US" sz="2600">
                <a:latin typeface="Times New Roman" panose="02020603050405020304" pitchFamily="18" charset="0"/>
              </a:rPr>
              <a:t>留下</a:t>
            </a:r>
            <a:r>
              <a:rPr lang="en-US" altLang="zh-CN" sz="2600">
                <a:latin typeface="Times New Roman" panose="02020603050405020304" pitchFamily="18" charset="0"/>
              </a:rPr>
              <a:t>5</a:t>
            </a:r>
            <a:r>
              <a:rPr lang="zh-CN" altLang="en-US" sz="2600">
                <a:latin typeface="Times New Roman" panose="02020603050405020304" pitchFamily="18" charset="0"/>
              </a:rPr>
              <a:t>，把</a:t>
            </a:r>
            <a:r>
              <a:rPr lang="en-US" altLang="zh-CN" sz="2600">
                <a:latin typeface="Times New Roman" panose="02020603050405020304" pitchFamily="18" charset="0"/>
              </a:rPr>
              <a:t>4</a:t>
            </a:r>
            <a:r>
              <a:rPr lang="zh-CN" altLang="en-US" sz="2600">
                <a:latin typeface="Times New Roman" panose="02020603050405020304" pitchFamily="18" charset="0"/>
              </a:rPr>
              <a:t>加到</a:t>
            </a:r>
            <a:r>
              <a:rPr lang="en-US" altLang="zh-CN" sz="2600">
                <a:latin typeface="Times New Roman" panose="02020603050405020304" pitchFamily="18" charset="0"/>
              </a:rPr>
              <a:t>aResult[1]</a:t>
            </a:r>
            <a:r>
              <a:rPr lang="zh-CN" altLang="en-US" sz="2600">
                <a:latin typeface="Times New Roman" panose="02020603050405020304" pitchFamily="18" charset="0"/>
              </a:rPr>
              <a:t>上，</a:t>
            </a:r>
            <a:r>
              <a:rPr lang="en-US" altLang="zh-CN" sz="2600">
                <a:latin typeface="Times New Roman" panose="02020603050405020304" pitchFamily="18" charset="0"/>
              </a:rPr>
              <a:t>aResult[1]</a:t>
            </a:r>
            <a:r>
              <a:rPr lang="zh-CN" altLang="en-US" sz="2600">
                <a:latin typeface="Times New Roman" panose="02020603050405020304" pitchFamily="18" charset="0"/>
              </a:rPr>
              <a:t>变为</a:t>
            </a:r>
            <a:r>
              <a:rPr lang="en-US" altLang="zh-CN" sz="2600">
                <a:latin typeface="Times New Roman" panose="02020603050405020304" pitchFamily="18" charset="0"/>
              </a:rPr>
              <a:t>51</a:t>
            </a:r>
            <a:r>
              <a:rPr lang="zh-CN" altLang="en-US" sz="2600">
                <a:latin typeface="Times New Roman" panose="02020603050405020304" pitchFamily="18" charset="0"/>
              </a:rPr>
              <a:t>后，应留下</a:t>
            </a:r>
            <a:r>
              <a:rPr lang="en-US" altLang="zh-CN" sz="2600">
                <a:latin typeface="Times New Roman" panose="02020603050405020304" pitchFamily="18" charset="0"/>
              </a:rPr>
              <a:t>1</a:t>
            </a:r>
            <a:r>
              <a:rPr lang="zh-CN" altLang="en-US" sz="2600">
                <a:latin typeface="Times New Roman" panose="02020603050405020304" pitchFamily="18" charset="0"/>
              </a:rPr>
              <a:t>，把</a:t>
            </a:r>
            <a:r>
              <a:rPr lang="en-US" altLang="zh-CN" sz="2600">
                <a:latin typeface="Times New Roman" panose="02020603050405020304" pitchFamily="18" charset="0"/>
              </a:rPr>
              <a:t>5</a:t>
            </a:r>
            <a:r>
              <a:rPr lang="zh-CN" altLang="en-US" sz="2600">
                <a:latin typeface="Times New Roman" panose="02020603050405020304" pitchFamily="18" charset="0"/>
              </a:rPr>
              <a:t>加到</a:t>
            </a:r>
            <a:r>
              <a:rPr lang="en-US" altLang="zh-CN" sz="2600">
                <a:latin typeface="Times New Roman" panose="02020603050405020304" pitchFamily="18" charset="0"/>
              </a:rPr>
              <a:t>aResult[2]</a:t>
            </a:r>
            <a:r>
              <a:rPr lang="zh-CN" altLang="en-US" sz="2600">
                <a:latin typeface="Times New Roman" panose="02020603050405020304" pitchFamily="18" charset="0"/>
              </a:rPr>
              <a:t>上</a:t>
            </a:r>
            <a:r>
              <a:rPr lang="en-US" altLang="zh-CN" sz="2600">
                <a:latin typeface="Times New Roman" panose="02020603050405020304" pitchFamily="18" charset="0"/>
              </a:rPr>
              <a:t>……</a:t>
            </a:r>
            <a:r>
              <a:rPr lang="zh-CN" altLang="en-US" sz="2600">
                <a:latin typeface="Times New Roman" panose="02020603050405020304" pitchFamily="18" charset="0"/>
              </a:rPr>
              <a:t>最终使得</a:t>
            </a:r>
            <a:r>
              <a:rPr lang="en-US" altLang="zh-CN" sz="2600">
                <a:latin typeface="Times New Roman" panose="02020603050405020304" pitchFamily="18" charset="0"/>
              </a:rPr>
              <a:t>aResult</a:t>
            </a:r>
            <a:r>
              <a:rPr lang="zh-CN" altLang="en-US" sz="2600">
                <a:latin typeface="Times New Roman" panose="02020603050405020304" pitchFamily="18" charset="0"/>
              </a:rPr>
              <a:t>里的每个元素都是</a:t>
            </a:r>
            <a:r>
              <a:rPr lang="en-US" altLang="zh-CN" sz="2600">
                <a:latin typeface="Times New Roman" panose="02020603050405020304" pitchFamily="18" charset="0"/>
              </a:rPr>
              <a:t>1</a:t>
            </a:r>
            <a:r>
              <a:rPr lang="zh-CN" altLang="en-US" sz="2600">
                <a:latin typeface="Times New Roman" panose="02020603050405020304" pitchFamily="18" charset="0"/>
              </a:rPr>
              <a:t>位数，结果就算出来了：</a:t>
            </a:r>
          </a:p>
          <a:p>
            <a:pPr eaLnBrk="0" hangingPunct="0"/>
            <a:endParaRPr lang="en-US" altLang="zh-CN" sz="2600">
              <a:solidFill>
                <a:srgbClr val="FFFF00"/>
              </a:solidFill>
              <a:latin typeface="Times New Roman" panose="02020603050405020304" pitchFamily="18" charset="0"/>
            </a:endParaRPr>
          </a:p>
        </p:txBody>
      </p:sp>
      <p:pic>
        <p:nvPicPr>
          <p:cNvPr id="20482" name="Picture 4">
            <a:extLst>
              <a:ext uri="{FF2B5EF4-FFF2-40B4-BE49-F238E27FC236}">
                <a16:creationId xmlns:a16="http://schemas.microsoft.com/office/drawing/2014/main" id="{7A8CBE9B-4E96-4400-80B4-D33C32825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4508501"/>
            <a:ext cx="85693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a:extLst>
              <a:ext uri="{FF2B5EF4-FFF2-40B4-BE49-F238E27FC236}">
                <a16:creationId xmlns:a16="http://schemas.microsoft.com/office/drawing/2014/main" id="{2AB4D1C2-C55B-47BD-923F-50301DE1A6B7}"/>
              </a:ext>
            </a:extLst>
          </p:cNvPr>
          <p:cNvSpPr>
            <a:spLocks noChangeArrowheads="1"/>
          </p:cNvSpPr>
          <p:nvPr/>
        </p:nvSpPr>
        <p:spPr bwMode="auto">
          <a:xfrm>
            <a:off x="1524000" y="1"/>
            <a:ext cx="9144000" cy="668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#include &lt;stdio.h&gt;</a:t>
            </a:r>
          </a:p>
          <a:p>
            <a:r>
              <a:rPr lang="en-US" altLang="zh-CN"/>
              <a:t>#include &lt;string.h&gt;</a:t>
            </a:r>
          </a:p>
          <a:p>
            <a:r>
              <a:rPr lang="en-US" altLang="zh-CN"/>
              <a:t>#define MAX_LEN 200</a:t>
            </a:r>
          </a:p>
          <a:p>
            <a:r>
              <a:rPr lang="en-US" altLang="zh-CN"/>
              <a:t>unsigned an1[MAX_LEN+10];</a:t>
            </a:r>
          </a:p>
          <a:p>
            <a:r>
              <a:rPr lang="en-US" altLang="zh-CN"/>
              <a:t>unsigned an2[MAX_LEN+10];</a:t>
            </a:r>
          </a:p>
          <a:p>
            <a:r>
              <a:rPr lang="en-US" altLang="zh-CN"/>
              <a:t>unsigned aResult[MAX_LEN * 2 + 10];</a:t>
            </a:r>
          </a:p>
          <a:p>
            <a:r>
              <a:rPr lang="en-US" altLang="zh-CN"/>
              <a:t>char szLine1[MAX_LEN+10];</a:t>
            </a:r>
          </a:p>
          <a:p>
            <a:r>
              <a:rPr lang="en-US" altLang="zh-CN"/>
              <a:t>char szLine2[MAX_LEN+10];</a:t>
            </a:r>
          </a:p>
          <a:p>
            <a:r>
              <a:rPr lang="en-US" altLang="zh-CN"/>
              <a:t>int main()</a:t>
            </a:r>
          </a:p>
          <a:p>
            <a:r>
              <a:rPr lang="en-US" altLang="zh-CN"/>
              <a:t>{</a:t>
            </a:r>
          </a:p>
          <a:p>
            <a:r>
              <a:rPr lang="en-US" altLang="zh-CN"/>
              <a:t>	gets( szLine1); //gets</a:t>
            </a:r>
            <a:r>
              <a:rPr lang="zh-CN" altLang="en-US"/>
              <a:t>函数读取一行</a:t>
            </a:r>
          </a:p>
          <a:p>
            <a:r>
              <a:rPr lang="zh-CN" altLang="en-US"/>
              <a:t>	</a:t>
            </a:r>
            <a:r>
              <a:rPr lang="en-US" altLang="zh-CN"/>
              <a:t>gets( szLine2);</a:t>
            </a:r>
          </a:p>
          <a:p>
            <a:r>
              <a:rPr lang="en-US" altLang="zh-CN"/>
              <a:t>	int i, j;</a:t>
            </a:r>
          </a:p>
          <a:p>
            <a:r>
              <a:rPr lang="en-US" altLang="zh-CN"/>
              <a:t>	int nLen1 = strlen( szLine1);</a:t>
            </a:r>
          </a:p>
          <a:p>
            <a:r>
              <a:rPr lang="en-US" altLang="zh-CN"/>
              <a:t>	memset( an1, 0, sizeof(an1));</a:t>
            </a:r>
          </a:p>
          <a:p>
            <a:r>
              <a:rPr lang="en-US" altLang="zh-CN"/>
              <a:t>	memset( an2, 0, sizeof(an2));</a:t>
            </a:r>
          </a:p>
          <a:p>
            <a:r>
              <a:rPr lang="en-US" altLang="zh-CN"/>
              <a:t>	memset( aResult, 0, sizeof(aResult));	</a:t>
            </a:r>
          </a:p>
          <a:p>
            <a:r>
              <a:rPr lang="en-US" altLang="zh-CN"/>
              <a:t>	j = 0;</a:t>
            </a:r>
          </a:p>
          <a:p>
            <a:r>
              <a:rPr lang="en-US" altLang="zh-CN"/>
              <a:t>	for( i = nLen1 - 1;i &gt;= 0 ; i --)</a:t>
            </a:r>
          </a:p>
          <a:p>
            <a:r>
              <a:rPr lang="en-US" altLang="zh-CN"/>
              <a:t>		an1[j++] = szLine1[i] - '0';</a:t>
            </a:r>
          </a:p>
          <a:p>
            <a:r>
              <a:rPr lang="en-US" altLang="zh-CN"/>
              <a:t>	int nLen2 = strlen(szLine2);</a:t>
            </a:r>
          </a:p>
          <a:p>
            <a:r>
              <a:rPr lang="en-US" altLang="zh-CN"/>
              <a:t>	j = 0;</a:t>
            </a:r>
          </a:p>
          <a:p>
            <a:r>
              <a:rPr lang="en-US" altLang="zh-CN"/>
              <a:t>	for( i = nLen2 - 1;i &gt;= 0 ; i --)</a:t>
            </a:r>
          </a:p>
          <a:p>
            <a:r>
              <a:rPr lang="en-US" altLang="zh-CN"/>
              <a:t>		an2[j++] = szLine2[i] - '0';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a:extLst>
              <a:ext uri="{FF2B5EF4-FFF2-40B4-BE49-F238E27FC236}">
                <a16:creationId xmlns:a16="http://schemas.microsoft.com/office/drawing/2014/main" id="{64F3470F-1814-40C4-B231-ED5AC2CE252A}"/>
              </a:ext>
            </a:extLst>
          </p:cNvPr>
          <p:cNvSpPr>
            <a:spLocks noChangeArrowheads="1"/>
          </p:cNvSpPr>
          <p:nvPr/>
        </p:nvSpPr>
        <p:spPr bwMode="auto">
          <a:xfrm>
            <a:off x="1524000" y="1"/>
            <a:ext cx="9144000" cy="686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200"/>
              <a:t>	//</a:t>
            </a:r>
            <a:r>
              <a:rPr lang="zh-CN" altLang="en-US" sz="2200"/>
              <a:t>每一轮都用</a:t>
            </a:r>
            <a:r>
              <a:rPr lang="en-US" altLang="zh-CN" sz="2200"/>
              <a:t>an1</a:t>
            </a:r>
            <a:r>
              <a:rPr lang="zh-CN" altLang="en-US" sz="2200"/>
              <a:t>的一位，去和</a:t>
            </a:r>
            <a:r>
              <a:rPr lang="en-US" altLang="zh-CN" sz="2200"/>
              <a:t>an2</a:t>
            </a:r>
            <a:r>
              <a:rPr lang="zh-CN" altLang="en-US" sz="2200"/>
              <a:t>各位相乘，从</a:t>
            </a:r>
            <a:r>
              <a:rPr lang="en-US" altLang="zh-CN" sz="2200"/>
              <a:t>an1</a:t>
            </a:r>
            <a:r>
              <a:rPr lang="zh-CN" altLang="en-US" sz="2200"/>
              <a:t>的个位开始</a:t>
            </a:r>
          </a:p>
          <a:p>
            <a:r>
              <a:rPr lang="zh-CN" altLang="en-US" sz="2200"/>
              <a:t>	</a:t>
            </a:r>
            <a:r>
              <a:rPr lang="en-US" altLang="zh-CN" sz="2200"/>
              <a:t>for( i = 0;i &lt; nLen2; i ++ ) 	{				</a:t>
            </a:r>
          </a:p>
          <a:p>
            <a:r>
              <a:rPr lang="en-US" altLang="zh-CN" sz="2200"/>
              <a:t>		//</a:t>
            </a:r>
            <a:r>
              <a:rPr lang="zh-CN" altLang="en-US" sz="2200"/>
              <a:t>用选定的</a:t>
            </a:r>
            <a:r>
              <a:rPr lang="en-US" altLang="zh-CN" sz="2200"/>
              <a:t>an1</a:t>
            </a:r>
            <a:r>
              <a:rPr lang="zh-CN" altLang="en-US" sz="2200"/>
              <a:t>的那一位，去乘</a:t>
            </a:r>
            <a:r>
              <a:rPr lang="en-US" altLang="zh-CN" sz="2200"/>
              <a:t>an2</a:t>
            </a:r>
            <a:r>
              <a:rPr lang="zh-CN" altLang="en-US" sz="2200"/>
              <a:t>的各位 </a:t>
            </a:r>
          </a:p>
          <a:p>
            <a:r>
              <a:rPr lang="zh-CN" altLang="en-US" sz="2200"/>
              <a:t>		</a:t>
            </a:r>
            <a:r>
              <a:rPr lang="en-US" altLang="zh-CN" sz="2200"/>
              <a:t>for( j = 0; j &lt; nLen1; j ++ ) </a:t>
            </a:r>
            <a:r>
              <a:rPr lang="en-US" altLang="zh-CN"/>
              <a:t>			</a:t>
            </a:r>
          </a:p>
          <a:p>
            <a:r>
              <a:rPr lang="en-US" altLang="zh-CN" sz="2200"/>
              <a:t>			//</a:t>
            </a:r>
            <a:r>
              <a:rPr lang="zh-CN" altLang="en-US" sz="2200"/>
              <a:t>两数第</a:t>
            </a:r>
            <a:r>
              <a:rPr lang="en-US" altLang="zh-CN" sz="2200"/>
              <a:t>i, j</a:t>
            </a:r>
            <a:r>
              <a:rPr lang="zh-CN" altLang="en-US" sz="2200"/>
              <a:t>位相乘，累加到结果的第</a:t>
            </a:r>
            <a:r>
              <a:rPr lang="en-US" altLang="zh-CN" sz="2200"/>
              <a:t>i+j</a:t>
            </a:r>
            <a:r>
              <a:rPr lang="zh-CN" altLang="en-US" sz="2200"/>
              <a:t>位</a:t>
            </a:r>
          </a:p>
          <a:p>
            <a:r>
              <a:rPr lang="zh-CN" altLang="en-US" sz="2200"/>
              <a:t>			</a:t>
            </a:r>
            <a:r>
              <a:rPr lang="en-US" altLang="zh-CN" sz="2200"/>
              <a:t>aResult[i+j] += an2[i]*an1[j]; 	</a:t>
            </a:r>
          </a:p>
          <a:p>
            <a:r>
              <a:rPr lang="en-US" altLang="zh-CN" sz="2200"/>
              <a:t>	}</a:t>
            </a:r>
          </a:p>
          <a:p>
            <a:r>
              <a:rPr lang="en-US" altLang="zh-CN" sz="2200"/>
              <a:t>	//</a:t>
            </a:r>
            <a:r>
              <a:rPr lang="zh-CN" altLang="en-US" sz="2200"/>
              <a:t>下面的循环统一处理进位问题</a:t>
            </a:r>
          </a:p>
          <a:p>
            <a:r>
              <a:rPr lang="zh-CN" altLang="en-US" sz="2200"/>
              <a:t>	</a:t>
            </a:r>
            <a:r>
              <a:rPr lang="en-US" altLang="zh-CN" sz="2200"/>
              <a:t>int nHighestPos = 0;</a:t>
            </a:r>
          </a:p>
          <a:p>
            <a:r>
              <a:rPr lang="en-US" altLang="zh-CN" sz="2200"/>
              <a:t>	for( i = 0; i &lt; MAX_LEN * 2; i ++ )	{</a:t>
            </a:r>
          </a:p>
          <a:p>
            <a:r>
              <a:rPr lang="en-US" altLang="zh-CN" sz="2200"/>
              <a:t>		if( aResult[i] &gt;= 10 ) {</a:t>
            </a:r>
          </a:p>
          <a:p>
            <a:r>
              <a:rPr lang="en-US" altLang="zh-CN" sz="2200"/>
              <a:t>			aResult[i+1] += aResult[i] / 10;</a:t>
            </a:r>
          </a:p>
          <a:p>
            <a:r>
              <a:rPr lang="en-US" altLang="zh-CN" sz="2200"/>
              <a:t>			aResult[i] %= 10;</a:t>
            </a:r>
          </a:p>
          <a:p>
            <a:r>
              <a:rPr lang="en-US" altLang="zh-CN" sz="2200"/>
              <a:t>		}</a:t>
            </a:r>
          </a:p>
          <a:p>
            <a:r>
              <a:rPr lang="en-US" altLang="zh-CN" sz="2200"/>
              <a:t>		if( aResult[i] )	nHighestPos = i;</a:t>
            </a:r>
          </a:p>
          <a:p>
            <a:r>
              <a:rPr lang="en-US" altLang="zh-CN" sz="2200"/>
              <a:t>	}</a:t>
            </a:r>
          </a:p>
          <a:p>
            <a:r>
              <a:rPr lang="en-US" altLang="zh-CN" sz="2200"/>
              <a:t>	for( i = nHighestPos; i &gt;= 0; i -- )</a:t>
            </a:r>
          </a:p>
          <a:p>
            <a:r>
              <a:rPr lang="en-US" altLang="zh-CN" sz="2200"/>
              <a:t>		printf("%d", aResult[i]);</a:t>
            </a:r>
          </a:p>
          <a:p>
            <a:r>
              <a:rPr lang="en-US" altLang="zh-CN" sz="2200"/>
              <a:t>	return 0;</a:t>
            </a:r>
          </a:p>
          <a:p>
            <a:r>
              <a:rPr lang="en-US" altLang="zh-CN" sz="220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4">
            <a:extLst>
              <a:ext uri="{FF2B5EF4-FFF2-40B4-BE49-F238E27FC236}">
                <a16:creationId xmlns:a16="http://schemas.microsoft.com/office/drawing/2014/main" id="{8714E8D3-A9A5-42F9-8598-EF58B05DC08B}"/>
              </a:ext>
            </a:extLst>
          </p:cNvPr>
          <p:cNvSpPr>
            <a:spLocks noChangeArrowheads="1"/>
          </p:cNvSpPr>
          <p:nvPr/>
        </p:nvSpPr>
        <p:spPr bwMode="auto">
          <a:xfrm>
            <a:off x="1524000" y="822326"/>
            <a:ext cx="9036050" cy="59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t>求</a:t>
            </a:r>
            <a:r>
              <a:rPr lang="en-US" altLang="zh-CN" sz="2400"/>
              <a:t>2</a:t>
            </a:r>
            <a:r>
              <a:rPr lang="zh-CN" altLang="en-US" sz="2400"/>
              <a:t>个大的正整数相除的商</a:t>
            </a:r>
          </a:p>
          <a:p>
            <a:r>
              <a:rPr lang="en-US" altLang="zh-CN">
                <a:solidFill>
                  <a:srgbClr val="000099"/>
                </a:solidFill>
              </a:rPr>
              <a:t>Input</a:t>
            </a:r>
            <a:br>
              <a:rPr lang="en-US" altLang="zh-CN">
                <a:solidFill>
                  <a:srgbClr val="000099"/>
                </a:solidFill>
              </a:rPr>
            </a:br>
            <a:r>
              <a:rPr lang="zh-CN" altLang="en-US" sz="2200"/>
              <a:t>第</a:t>
            </a:r>
            <a:r>
              <a:rPr lang="en-US" altLang="zh-CN" sz="2200"/>
              <a:t>1</a:t>
            </a:r>
            <a:r>
              <a:rPr lang="zh-CN" altLang="en-US" sz="2200"/>
              <a:t>行是测试数据的组数</a:t>
            </a:r>
            <a:r>
              <a:rPr lang="en-US" altLang="zh-CN" sz="2200"/>
              <a:t>n</a:t>
            </a:r>
            <a:r>
              <a:rPr lang="zh-CN" altLang="en-US" sz="2200"/>
              <a:t>，每组测试数据占</a:t>
            </a:r>
            <a:r>
              <a:rPr lang="en-US" altLang="zh-CN" sz="2200"/>
              <a:t>2</a:t>
            </a:r>
            <a:r>
              <a:rPr lang="zh-CN" altLang="en-US" sz="2200"/>
              <a:t>行，第</a:t>
            </a:r>
            <a:r>
              <a:rPr lang="en-US" altLang="zh-CN" sz="2200"/>
              <a:t>1</a:t>
            </a:r>
            <a:r>
              <a:rPr lang="zh-CN" altLang="en-US" sz="2200"/>
              <a:t>行是被除数，第</a:t>
            </a:r>
            <a:r>
              <a:rPr lang="en-US" altLang="zh-CN" sz="2200"/>
              <a:t>2</a:t>
            </a:r>
            <a:r>
              <a:rPr lang="zh-CN" altLang="en-US" sz="2200"/>
              <a:t>行是除数。每组测试数据之间有一个空行，每行数据不超过</a:t>
            </a:r>
            <a:r>
              <a:rPr lang="en-US" altLang="zh-CN" sz="2200"/>
              <a:t>100</a:t>
            </a:r>
            <a:r>
              <a:rPr lang="zh-CN" altLang="en-US" sz="2200"/>
              <a:t>个字符</a:t>
            </a:r>
          </a:p>
          <a:p>
            <a:r>
              <a:rPr lang="en-US" altLang="zh-CN">
                <a:solidFill>
                  <a:srgbClr val="000099"/>
                </a:solidFill>
              </a:rPr>
              <a:t>Output</a:t>
            </a:r>
            <a:br>
              <a:rPr lang="en-US" altLang="zh-CN"/>
            </a:br>
            <a:r>
              <a:rPr lang="en-US" altLang="zh-CN" sz="2200"/>
              <a:t>n</a:t>
            </a:r>
            <a:r>
              <a:rPr lang="zh-CN" altLang="en-US" sz="2200"/>
              <a:t>行，每组测试数据有一行输出是相应的整数商</a:t>
            </a:r>
          </a:p>
          <a:p>
            <a:r>
              <a:rPr lang="en-US" altLang="zh-CN">
                <a:solidFill>
                  <a:srgbClr val="000099"/>
                </a:solidFill>
              </a:rPr>
              <a:t>Sample Input</a:t>
            </a:r>
            <a:br>
              <a:rPr lang="en-US" altLang="zh-CN">
                <a:solidFill>
                  <a:srgbClr val="000099"/>
                </a:solidFill>
              </a:rPr>
            </a:br>
            <a:r>
              <a:rPr lang="en-US" altLang="zh-CN"/>
              <a:t>3 </a:t>
            </a:r>
          </a:p>
          <a:p>
            <a:r>
              <a:rPr lang="en-US" altLang="zh-CN" sz="1500"/>
              <a:t>2405337312963373359009260457742057439230496493930355595797660791082739646 2987192585318701752584429931160870372907079248971095012509790550883793197894 </a:t>
            </a:r>
          </a:p>
          <a:p>
            <a:endParaRPr lang="en-US" altLang="zh-CN" sz="1500"/>
          </a:p>
          <a:p>
            <a:r>
              <a:rPr lang="en-US" altLang="zh-CN"/>
              <a:t>10000000000000000000000000000000000000000 </a:t>
            </a:r>
          </a:p>
          <a:p>
            <a:r>
              <a:rPr lang="en-US" altLang="zh-CN"/>
              <a:t>10000000000</a:t>
            </a:r>
          </a:p>
          <a:p>
            <a:endParaRPr lang="en-US" altLang="zh-CN"/>
          </a:p>
          <a:p>
            <a:r>
              <a:rPr lang="en-US" altLang="zh-CN"/>
              <a:t>5409656775097850895687056798068970934546546575676768678435435345 </a:t>
            </a:r>
          </a:p>
          <a:p>
            <a:r>
              <a:rPr lang="en-US" altLang="zh-CN"/>
              <a:t>1 </a:t>
            </a:r>
          </a:p>
          <a:p>
            <a:endParaRPr lang="en-US" altLang="zh-CN"/>
          </a:p>
          <a:p>
            <a:r>
              <a:rPr lang="en-US" altLang="zh-CN">
                <a:solidFill>
                  <a:srgbClr val="000099"/>
                </a:solidFill>
              </a:rPr>
              <a:t>Sample Output</a:t>
            </a:r>
            <a:br>
              <a:rPr lang="en-US" altLang="zh-CN">
                <a:solidFill>
                  <a:srgbClr val="000099"/>
                </a:solidFill>
              </a:rPr>
            </a:br>
            <a:r>
              <a:rPr lang="en-US" altLang="zh-CN"/>
              <a:t>0 </a:t>
            </a:r>
          </a:p>
          <a:p>
            <a:r>
              <a:rPr lang="en-US" altLang="zh-CN"/>
              <a:t>1000000000000000000000000000000 5409656775097850895687056798068970934546546575676768678435435345 </a:t>
            </a:r>
          </a:p>
        </p:txBody>
      </p:sp>
      <p:sp>
        <p:nvSpPr>
          <p:cNvPr id="23554" name="Rectangle 5">
            <a:extLst>
              <a:ext uri="{FF2B5EF4-FFF2-40B4-BE49-F238E27FC236}">
                <a16:creationId xmlns:a16="http://schemas.microsoft.com/office/drawing/2014/main" id="{A228D9B5-4555-49BB-93A1-26420603EFB9}"/>
              </a:ext>
            </a:extLst>
          </p:cNvPr>
          <p:cNvSpPr>
            <a:spLocks noChangeArrowheads="1"/>
          </p:cNvSpPr>
          <p:nvPr/>
        </p:nvSpPr>
        <p:spPr bwMode="auto">
          <a:xfrm>
            <a:off x="1524000" y="0"/>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000099"/>
                </a:solidFill>
                <a:latin typeface="隶书" panose="02010509060101010101" pitchFamily="49" charset="-122"/>
                <a:ea typeface="隶书" panose="02010509060101010101" pitchFamily="49" charset="-122"/>
              </a:rPr>
              <a:t>例题：大整数除法</a:t>
            </a:r>
            <a:endParaRPr lang="en-US" altLang="zh-CN" sz="3200" b="1" dirty="0">
              <a:solidFill>
                <a:srgbClr val="000099"/>
              </a:solidFill>
              <a:latin typeface="隶书" panose="02010509060101010101" pitchFamily="49" charset="-122"/>
              <a:ea typeface="隶书" panose="020105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F4C48-9186-4FEE-B8AF-CE359C0B22B6}"/>
              </a:ext>
            </a:extLst>
          </p:cNvPr>
          <p:cNvSpPr>
            <a:spLocks noGrp="1"/>
          </p:cNvSpPr>
          <p:nvPr>
            <p:ph type="title"/>
          </p:nvPr>
        </p:nvSpPr>
        <p:spPr/>
        <p:txBody>
          <a:bodyPr/>
          <a:lstStyle/>
          <a:p>
            <a:r>
              <a:rPr lang="zh-CN" altLang="en-US" dirty="0">
                <a:ea typeface="隶书" panose="02010509060101010101" pitchFamily="49" charset="-122"/>
              </a:rPr>
              <a:t>课程信息</a:t>
            </a:r>
            <a:endParaRPr lang="zh-CN" altLang="en-US" dirty="0"/>
          </a:p>
        </p:txBody>
      </p:sp>
      <p:sp>
        <p:nvSpPr>
          <p:cNvPr id="3" name="内容占位符 2">
            <a:extLst>
              <a:ext uri="{FF2B5EF4-FFF2-40B4-BE49-F238E27FC236}">
                <a16:creationId xmlns:a16="http://schemas.microsoft.com/office/drawing/2014/main" id="{67B50139-4A9F-4496-A6D9-AA84791ECD91}"/>
              </a:ext>
            </a:extLst>
          </p:cNvPr>
          <p:cNvSpPr>
            <a:spLocks noGrp="1"/>
          </p:cNvSpPr>
          <p:nvPr>
            <p:ph idx="1"/>
          </p:nvPr>
        </p:nvSpPr>
        <p:spPr/>
        <p:txBody>
          <a:bodyPr>
            <a:normAutofit lnSpcReduction="10000"/>
          </a:bodyPr>
          <a:lstStyle/>
          <a:p>
            <a:r>
              <a:rPr lang="zh-CN" altLang="en-US" dirty="0"/>
              <a:t>计算机学院面向大一本科生开设的一门专业</a:t>
            </a:r>
            <a:r>
              <a:rPr lang="zh-CN" altLang="en-US" dirty="0">
                <a:solidFill>
                  <a:srgbClr val="FF0000"/>
                </a:solidFill>
              </a:rPr>
              <a:t>选修课</a:t>
            </a:r>
            <a:r>
              <a:rPr lang="zh-CN" altLang="en-US" dirty="0"/>
              <a:t>。</a:t>
            </a:r>
            <a:endParaRPr lang="en-US" altLang="zh-CN" dirty="0"/>
          </a:p>
          <a:p>
            <a:r>
              <a:rPr lang="en-US" altLang="zh-CN" dirty="0"/>
              <a:t>2022</a:t>
            </a:r>
            <a:r>
              <a:rPr lang="zh-CN" altLang="en-US" dirty="0"/>
              <a:t>年春是</a:t>
            </a:r>
            <a:r>
              <a:rPr lang="zh-CN" altLang="en-US" dirty="0">
                <a:solidFill>
                  <a:srgbClr val="FF0000"/>
                </a:solidFill>
              </a:rPr>
              <a:t>第一次</a:t>
            </a:r>
            <a:r>
              <a:rPr lang="zh-CN" altLang="en-US" dirty="0"/>
              <a:t>开课。</a:t>
            </a:r>
            <a:endParaRPr lang="en-US" altLang="zh-CN" dirty="0"/>
          </a:p>
          <a:p>
            <a:endParaRPr lang="en-US" altLang="zh-CN" dirty="0"/>
          </a:p>
          <a:p>
            <a:r>
              <a:rPr lang="zh-CN" altLang="en-US" dirty="0"/>
              <a:t>一门利用程序设计方法求解应用问题的实践性课程，通过有针对性的几个专题的实践训练，加深学生对程序设计的理解，使得学生具有</a:t>
            </a:r>
            <a:r>
              <a:rPr lang="zh-CN" altLang="en-US" dirty="0">
                <a:solidFill>
                  <a:srgbClr val="FF0000"/>
                </a:solidFill>
              </a:rPr>
              <a:t>编写一定规模的程序来求解应用问题</a:t>
            </a:r>
            <a:r>
              <a:rPr lang="zh-CN" altLang="en-US" dirty="0"/>
              <a:t>的能力。</a:t>
            </a:r>
            <a:endParaRPr lang="en-US" altLang="zh-CN" dirty="0"/>
          </a:p>
          <a:p>
            <a:endParaRPr lang="en-US" altLang="zh-CN" dirty="0"/>
          </a:p>
          <a:p>
            <a:r>
              <a:rPr lang="zh-CN" altLang="en-US" dirty="0"/>
              <a:t>程序设计</a:t>
            </a:r>
            <a:r>
              <a:rPr lang="en-US" altLang="zh-CN" dirty="0"/>
              <a:t>II + </a:t>
            </a:r>
            <a:r>
              <a:rPr lang="zh-CN" altLang="en-US" dirty="0"/>
              <a:t>软件工程实践</a:t>
            </a:r>
            <a:endParaRPr lang="en-US" altLang="zh-CN" dirty="0"/>
          </a:p>
          <a:p>
            <a:pPr lvl="1"/>
            <a:r>
              <a:rPr lang="zh-CN" altLang="en-US" dirty="0"/>
              <a:t>“程序设计</a:t>
            </a:r>
            <a:r>
              <a:rPr lang="en-US" altLang="zh-CN" dirty="0"/>
              <a:t>II</a:t>
            </a:r>
            <a:r>
              <a:rPr lang="zh-CN" altLang="en-US" dirty="0"/>
              <a:t>”（大一下）是“程序设计</a:t>
            </a:r>
            <a:r>
              <a:rPr lang="en-US" altLang="zh-CN" dirty="0"/>
              <a:t>I</a:t>
            </a:r>
            <a:r>
              <a:rPr lang="zh-CN" altLang="en-US" dirty="0"/>
              <a:t>”课程（大一上）和“数据结构”课程（大二上）之间的</a:t>
            </a:r>
            <a:r>
              <a:rPr lang="zh-CN" altLang="en-US" dirty="0">
                <a:solidFill>
                  <a:srgbClr val="FF0000"/>
                </a:solidFill>
              </a:rPr>
              <a:t>承接课程</a:t>
            </a:r>
            <a:r>
              <a:rPr lang="zh-CN" altLang="en-US" dirty="0"/>
              <a:t>，做到</a:t>
            </a:r>
            <a:r>
              <a:rPr lang="zh-CN" altLang="en-US" dirty="0">
                <a:solidFill>
                  <a:srgbClr val="FF0000"/>
                </a:solidFill>
              </a:rPr>
              <a:t>“编程不断线”</a:t>
            </a:r>
            <a:r>
              <a:rPr lang="zh-CN" altLang="en-US" dirty="0"/>
              <a:t>。</a:t>
            </a:r>
            <a:endParaRPr lang="en-US" altLang="zh-CN" dirty="0"/>
          </a:p>
          <a:p>
            <a:pPr lvl="1"/>
            <a:r>
              <a:rPr lang="zh-CN" altLang="en-US" dirty="0"/>
              <a:t>软件工程实践：现代软件工程（邹欣）。</a:t>
            </a:r>
            <a:endParaRPr lang="en-US" altLang="zh-CN" dirty="0"/>
          </a:p>
          <a:p>
            <a:endParaRPr lang="zh-CN" altLang="en-US"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A6C1253-1DDB-4CC6-86CA-471D3DB122EA}"/>
              </a:ext>
            </a:extLst>
          </p:cNvPr>
          <p:cNvSpPr>
            <a:spLocks noGrp="1"/>
          </p:cNvSpPr>
          <p:nvPr>
            <p:ph type="sldNum" sz="quarter" idx="12"/>
          </p:nvPr>
        </p:nvSpPr>
        <p:spPr/>
        <p:txBody>
          <a:bodyPr/>
          <a:lstStyle/>
          <a:p>
            <a:fld id="{27C45CD9-0508-4D1E-923D-4DFDAA610D19}" type="slidenum">
              <a:rPr lang="zh-CN" altLang="en-US" smtClean="0"/>
              <a:t>3</a:t>
            </a:fld>
            <a:endParaRPr lang="zh-CN" altLang="en-US"/>
          </a:p>
        </p:txBody>
      </p:sp>
    </p:spTree>
    <p:extLst>
      <p:ext uri="{BB962C8B-B14F-4D97-AF65-F5344CB8AC3E}">
        <p14:creationId xmlns:p14="http://schemas.microsoft.com/office/powerpoint/2010/main" val="221580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a:extLst>
              <a:ext uri="{FF2B5EF4-FFF2-40B4-BE49-F238E27FC236}">
                <a16:creationId xmlns:a16="http://schemas.microsoft.com/office/drawing/2014/main" id="{59E83697-01E2-4CA3-BE50-CE6F6E888D53}"/>
              </a:ext>
            </a:extLst>
          </p:cNvPr>
          <p:cNvSpPr>
            <a:spLocks noChangeArrowheads="1"/>
          </p:cNvSpPr>
          <p:nvPr/>
        </p:nvSpPr>
        <p:spPr bwMode="auto">
          <a:xfrm>
            <a:off x="1703389" y="3077676"/>
            <a:ext cx="8713787" cy="7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165048"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a:latin typeface="Times New Roman" panose="02020603050405020304" pitchFamily="18" charset="0"/>
            </a:endParaRPr>
          </a:p>
        </p:txBody>
      </p:sp>
      <p:sp>
        <p:nvSpPr>
          <p:cNvPr id="24578" name="Rectangle 5">
            <a:extLst>
              <a:ext uri="{FF2B5EF4-FFF2-40B4-BE49-F238E27FC236}">
                <a16:creationId xmlns:a16="http://schemas.microsoft.com/office/drawing/2014/main" id="{36E336FC-C99E-4BEE-82A7-9E282C877CC2}"/>
              </a:ext>
            </a:extLst>
          </p:cNvPr>
          <p:cNvSpPr>
            <a:spLocks noChangeArrowheads="1"/>
          </p:cNvSpPr>
          <p:nvPr/>
        </p:nvSpPr>
        <p:spPr bwMode="auto">
          <a:xfrm>
            <a:off x="1524001" y="1144645"/>
            <a:ext cx="8964613" cy="485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165048"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dirty="0">
                <a:solidFill>
                  <a:srgbClr val="000099"/>
                </a:solidFill>
                <a:latin typeface="隶书" panose="02010509060101010101" pitchFamily="49" charset="-122"/>
                <a:ea typeface="隶书" panose="02010509060101010101" pitchFamily="49" charset="-122"/>
              </a:rPr>
              <a:t>例题：大整数除法</a:t>
            </a:r>
            <a:endParaRPr lang="en-US" altLang="zh-CN" sz="2400" dirty="0">
              <a:solidFill>
                <a:srgbClr val="000099"/>
              </a:solidFill>
              <a:latin typeface="隶书" panose="02010509060101010101" pitchFamily="49" charset="-122"/>
              <a:ea typeface="隶书" panose="02010509060101010101" pitchFamily="49" charset="-122"/>
            </a:endParaRPr>
          </a:p>
          <a:p>
            <a:endParaRPr lang="en-US" altLang="zh-CN" sz="2400" dirty="0">
              <a:latin typeface="Times New Roman" panose="02020603050405020304" pitchFamily="18" charset="0"/>
            </a:endParaRPr>
          </a:p>
          <a:p>
            <a:r>
              <a:rPr lang="en-US" altLang="zh-CN" sz="2600" dirty="0">
                <a:latin typeface="Times New Roman" panose="02020603050405020304" pitchFamily="18" charset="0"/>
              </a:rPr>
              <a:t>     </a:t>
            </a:r>
            <a:r>
              <a:rPr lang="zh-CN" altLang="en-US" sz="2600" dirty="0">
                <a:latin typeface="Times New Roman" panose="02020603050405020304" pitchFamily="18" charset="0"/>
              </a:rPr>
              <a:t>基本的思想是反复做减法，看看从被除数里最多能减去多少个除数，商就是多少。一个一个减显然太慢，如何减得更快一些呢？以</a:t>
            </a:r>
            <a:r>
              <a:rPr lang="en-US" altLang="zh-CN" sz="2600" dirty="0">
                <a:latin typeface="Times New Roman" panose="02020603050405020304" pitchFamily="18" charset="0"/>
              </a:rPr>
              <a:t>7546</a:t>
            </a:r>
            <a:r>
              <a:rPr lang="zh-CN" altLang="en-US" sz="2600" dirty="0">
                <a:latin typeface="Times New Roman" panose="02020603050405020304" pitchFamily="18" charset="0"/>
              </a:rPr>
              <a:t>除以</a:t>
            </a:r>
            <a:r>
              <a:rPr lang="en-US" altLang="zh-CN" sz="2600" dirty="0">
                <a:latin typeface="Times New Roman" panose="02020603050405020304" pitchFamily="18" charset="0"/>
              </a:rPr>
              <a:t>23</a:t>
            </a:r>
            <a:r>
              <a:rPr lang="zh-CN" altLang="en-US" sz="2600" dirty="0">
                <a:latin typeface="Times New Roman" panose="02020603050405020304" pitchFamily="18" charset="0"/>
              </a:rPr>
              <a:t>为例来看一下：开始商为</a:t>
            </a:r>
            <a:r>
              <a:rPr lang="en-US" altLang="zh-CN" sz="2600" dirty="0">
                <a:latin typeface="Times New Roman" panose="02020603050405020304" pitchFamily="18" charset="0"/>
              </a:rPr>
              <a:t>0</a:t>
            </a:r>
            <a:r>
              <a:rPr lang="zh-CN" altLang="en-US" sz="2600" dirty="0">
                <a:latin typeface="Times New Roman" panose="02020603050405020304" pitchFamily="18" charset="0"/>
              </a:rPr>
              <a:t>。先减去</a:t>
            </a:r>
            <a:r>
              <a:rPr lang="en-US" altLang="zh-CN" sz="2600" dirty="0">
                <a:latin typeface="Times New Roman" panose="02020603050405020304" pitchFamily="18" charset="0"/>
              </a:rPr>
              <a:t>23</a:t>
            </a:r>
            <a:r>
              <a:rPr lang="zh-CN" altLang="en-US" sz="2600" dirty="0">
                <a:latin typeface="Times New Roman" panose="02020603050405020304" pitchFamily="18" charset="0"/>
              </a:rPr>
              <a:t>的</a:t>
            </a:r>
            <a:r>
              <a:rPr lang="en-US" altLang="zh-CN" sz="2600" dirty="0">
                <a:latin typeface="Times New Roman" panose="02020603050405020304" pitchFamily="18" charset="0"/>
              </a:rPr>
              <a:t>100</a:t>
            </a:r>
            <a:r>
              <a:rPr lang="zh-CN" altLang="en-US" sz="2600" dirty="0">
                <a:latin typeface="Times New Roman" panose="02020603050405020304" pitchFamily="18" charset="0"/>
              </a:rPr>
              <a:t>倍，就是</a:t>
            </a:r>
            <a:r>
              <a:rPr lang="en-US" altLang="zh-CN" sz="2600" dirty="0">
                <a:latin typeface="Times New Roman" panose="02020603050405020304" pitchFamily="18" charset="0"/>
              </a:rPr>
              <a:t>2300</a:t>
            </a:r>
            <a:r>
              <a:rPr lang="zh-CN" altLang="en-US" sz="2600" dirty="0">
                <a:latin typeface="Times New Roman" panose="02020603050405020304" pitchFamily="18" charset="0"/>
              </a:rPr>
              <a:t>，发现够减</a:t>
            </a:r>
            <a:r>
              <a:rPr lang="en-US" altLang="zh-CN" sz="2600" dirty="0">
                <a:latin typeface="Times New Roman" panose="02020603050405020304" pitchFamily="18" charset="0"/>
              </a:rPr>
              <a:t>3</a:t>
            </a:r>
            <a:r>
              <a:rPr lang="zh-CN" altLang="en-US" sz="2600" dirty="0">
                <a:latin typeface="Times New Roman" panose="02020603050405020304" pitchFamily="18" charset="0"/>
              </a:rPr>
              <a:t>次，余下</a:t>
            </a:r>
            <a:r>
              <a:rPr lang="en-US" altLang="zh-CN" sz="2600" dirty="0">
                <a:latin typeface="Times New Roman" panose="02020603050405020304" pitchFamily="18" charset="0"/>
              </a:rPr>
              <a:t>646</a:t>
            </a:r>
            <a:r>
              <a:rPr lang="zh-CN" altLang="en-US" sz="2600" dirty="0">
                <a:latin typeface="Times New Roman" panose="02020603050405020304" pitchFamily="18" charset="0"/>
              </a:rPr>
              <a:t>。于是商的值就增加</a:t>
            </a:r>
            <a:r>
              <a:rPr lang="en-US" altLang="zh-CN" sz="2600" dirty="0">
                <a:latin typeface="Times New Roman" panose="02020603050405020304" pitchFamily="18" charset="0"/>
              </a:rPr>
              <a:t>300</a:t>
            </a:r>
            <a:r>
              <a:rPr lang="zh-CN" altLang="en-US" sz="2600" dirty="0">
                <a:latin typeface="Times New Roman" panose="02020603050405020304" pitchFamily="18" charset="0"/>
              </a:rPr>
              <a:t>。然后用</a:t>
            </a:r>
            <a:r>
              <a:rPr lang="en-US" altLang="zh-CN" sz="2600" dirty="0">
                <a:latin typeface="Times New Roman" panose="02020603050405020304" pitchFamily="18" charset="0"/>
              </a:rPr>
              <a:t>646</a:t>
            </a:r>
            <a:r>
              <a:rPr lang="zh-CN" altLang="en-US" sz="2600" dirty="0">
                <a:latin typeface="Times New Roman" panose="02020603050405020304" pitchFamily="18" charset="0"/>
              </a:rPr>
              <a:t>减去</a:t>
            </a:r>
            <a:r>
              <a:rPr lang="en-US" altLang="zh-CN" sz="2600" dirty="0">
                <a:latin typeface="Times New Roman" panose="02020603050405020304" pitchFamily="18" charset="0"/>
              </a:rPr>
              <a:t>230</a:t>
            </a:r>
            <a:r>
              <a:rPr lang="zh-CN" altLang="en-US" sz="2600" dirty="0">
                <a:latin typeface="Times New Roman" panose="02020603050405020304" pitchFamily="18" charset="0"/>
              </a:rPr>
              <a:t>，发现够减</a:t>
            </a:r>
            <a:r>
              <a:rPr lang="en-US" altLang="zh-CN" sz="2600" dirty="0">
                <a:latin typeface="Times New Roman" panose="02020603050405020304" pitchFamily="18" charset="0"/>
              </a:rPr>
              <a:t>2</a:t>
            </a:r>
            <a:r>
              <a:rPr lang="zh-CN" altLang="en-US" sz="2600" dirty="0">
                <a:latin typeface="Times New Roman" panose="02020603050405020304" pitchFamily="18" charset="0"/>
              </a:rPr>
              <a:t>次，余下</a:t>
            </a:r>
            <a:r>
              <a:rPr lang="en-US" altLang="zh-CN" sz="2600" dirty="0">
                <a:latin typeface="Times New Roman" panose="02020603050405020304" pitchFamily="18" charset="0"/>
              </a:rPr>
              <a:t>186</a:t>
            </a:r>
            <a:r>
              <a:rPr lang="zh-CN" altLang="en-US" sz="2600" dirty="0">
                <a:latin typeface="Times New Roman" panose="02020603050405020304" pitchFamily="18" charset="0"/>
              </a:rPr>
              <a:t>，于是商的值增加</a:t>
            </a:r>
            <a:r>
              <a:rPr lang="en-US" altLang="zh-CN" sz="2600" dirty="0">
                <a:latin typeface="Times New Roman" panose="02020603050405020304" pitchFamily="18" charset="0"/>
              </a:rPr>
              <a:t>20</a:t>
            </a:r>
            <a:r>
              <a:rPr lang="zh-CN" altLang="en-US" sz="2600" dirty="0">
                <a:latin typeface="Times New Roman" panose="02020603050405020304" pitchFamily="18" charset="0"/>
              </a:rPr>
              <a:t>。最后用</a:t>
            </a:r>
            <a:r>
              <a:rPr lang="en-US" altLang="zh-CN" sz="2600" dirty="0">
                <a:latin typeface="Times New Roman" panose="02020603050405020304" pitchFamily="18" charset="0"/>
              </a:rPr>
              <a:t>186</a:t>
            </a:r>
            <a:r>
              <a:rPr lang="zh-CN" altLang="en-US" sz="2600" dirty="0">
                <a:latin typeface="Times New Roman" panose="02020603050405020304" pitchFamily="18" charset="0"/>
              </a:rPr>
              <a:t>减去</a:t>
            </a:r>
            <a:r>
              <a:rPr lang="en-US" altLang="zh-CN" sz="2600" dirty="0">
                <a:latin typeface="Times New Roman" panose="02020603050405020304" pitchFamily="18" charset="0"/>
              </a:rPr>
              <a:t>23</a:t>
            </a:r>
            <a:r>
              <a:rPr lang="zh-CN" altLang="en-US" sz="2600" dirty="0">
                <a:latin typeface="Times New Roman" panose="02020603050405020304" pitchFamily="18" charset="0"/>
              </a:rPr>
              <a:t>，够减</a:t>
            </a:r>
            <a:r>
              <a:rPr lang="en-US" altLang="zh-CN" sz="2600" dirty="0">
                <a:latin typeface="Times New Roman" panose="02020603050405020304" pitchFamily="18" charset="0"/>
              </a:rPr>
              <a:t>8</a:t>
            </a:r>
            <a:r>
              <a:rPr lang="zh-CN" altLang="en-US" sz="2600" dirty="0">
                <a:latin typeface="Times New Roman" panose="02020603050405020304" pitchFamily="18" charset="0"/>
              </a:rPr>
              <a:t>次，因此最终商就是</a:t>
            </a:r>
            <a:r>
              <a:rPr lang="en-US" altLang="zh-CN" sz="2600" dirty="0">
                <a:latin typeface="Times New Roman" panose="02020603050405020304" pitchFamily="18" charset="0"/>
              </a:rPr>
              <a:t>328</a:t>
            </a:r>
            <a:r>
              <a:rPr lang="zh-CN" altLang="en-US" sz="2600" dirty="0">
                <a:latin typeface="Times New Roman" panose="02020603050405020304" pitchFamily="18" charset="0"/>
              </a:rPr>
              <a:t>。</a:t>
            </a:r>
          </a:p>
          <a:p>
            <a:r>
              <a:rPr lang="zh-CN" altLang="en-US" sz="2600" dirty="0">
                <a:latin typeface="Times New Roman" panose="02020603050405020304" pitchFamily="18" charset="0"/>
              </a:rPr>
              <a:t>    所以本题的核心是要写一个大整数的减法函数，然后反复调用该函数进行减法操作。</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a:extLst>
              <a:ext uri="{FF2B5EF4-FFF2-40B4-BE49-F238E27FC236}">
                <a16:creationId xmlns:a16="http://schemas.microsoft.com/office/drawing/2014/main" id="{68275D97-EC1E-4E83-AA98-3F0E797309F1}"/>
              </a:ext>
            </a:extLst>
          </p:cNvPr>
          <p:cNvSpPr>
            <a:spLocks noChangeArrowheads="1"/>
          </p:cNvSpPr>
          <p:nvPr/>
        </p:nvSpPr>
        <p:spPr bwMode="auto">
          <a:xfrm>
            <a:off x="1524001" y="1"/>
            <a:ext cx="8964613" cy="695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#include &lt;stdio.h&gt;</a:t>
            </a:r>
          </a:p>
          <a:p>
            <a:r>
              <a:rPr lang="en-US" altLang="zh-CN"/>
              <a:t>#include &lt;string.h&gt;</a:t>
            </a:r>
          </a:p>
          <a:p>
            <a:r>
              <a:rPr lang="en-US" altLang="zh-CN"/>
              <a:t>#define MAX_LEN 110</a:t>
            </a:r>
          </a:p>
          <a:p>
            <a:r>
              <a:rPr lang="en-US" altLang="zh-CN"/>
              <a:t>int an1[MAX_LEN];</a:t>
            </a:r>
          </a:p>
          <a:p>
            <a:r>
              <a:rPr lang="en-US" altLang="zh-CN"/>
              <a:t>int an2[MAX_LEN];</a:t>
            </a:r>
          </a:p>
          <a:p>
            <a:r>
              <a:rPr lang="en-US" altLang="zh-CN"/>
              <a:t>int tmpAn2[MAX_LEN];</a:t>
            </a:r>
          </a:p>
          <a:p>
            <a:r>
              <a:rPr lang="en-US" altLang="zh-CN"/>
              <a:t>int anResult[MAX_LEN];</a:t>
            </a:r>
          </a:p>
          <a:p>
            <a:r>
              <a:rPr lang="en-US" altLang="zh-CN"/>
              <a:t>char szLine1[MAX_LEN];</a:t>
            </a:r>
          </a:p>
          <a:p>
            <a:r>
              <a:rPr lang="en-US" altLang="zh-CN"/>
              <a:t>char szLine2[MAX_LEN];</a:t>
            </a:r>
          </a:p>
          <a:p>
            <a:r>
              <a:rPr lang="en-US" altLang="zh-CN"/>
              <a:t>char szNouse[MAX_LEN];</a:t>
            </a:r>
          </a:p>
          <a:p>
            <a:r>
              <a:rPr lang="en-US" altLang="zh-CN">
                <a:solidFill>
                  <a:srgbClr val="000099"/>
                </a:solidFill>
              </a:rPr>
              <a:t>int Substract( int nMaxLen, int * an1, int * an2)</a:t>
            </a:r>
          </a:p>
          <a:p>
            <a:r>
              <a:rPr lang="en-US" altLang="zh-CN"/>
              <a:t>//</a:t>
            </a:r>
            <a:r>
              <a:rPr lang="zh-CN" altLang="en-US"/>
              <a:t>大整数</a:t>
            </a:r>
            <a:r>
              <a:rPr lang="en-US" altLang="zh-CN"/>
              <a:t>an1</a:t>
            </a:r>
            <a:r>
              <a:rPr lang="zh-CN" altLang="en-US"/>
              <a:t>减去</a:t>
            </a:r>
            <a:r>
              <a:rPr lang="en-US" altLang="zh-CN"/>
              <a:t>an2</a:t>
            </a:r>
            <a:r>
              <a:rPr lang="zh-CN" altLang="en-US"/>
              <a:t>。两者最多 </a:t>
            </a:r>
            <a:r>
              <a:rPr lang="en-US" altLang="zh-CN"/>
              <a:t>nMaxLen </a:t>
            </a:r>
            <a:r>
              <a:rPr lang="zh-CN" altLang="en-US"/>
              <a:t>位，</a:t>
            </a:r>
            <a:r>
              <a:rPr lang="en-US" altLang="zh-CN"/>
              <a:t>an1</a:t>
            </a:r>
            <a:r>
              <a:rPr lang="zh-CN" altLang="en-US"/>
              <a:t>必须不小于</a:t>
            </a:r>
            <a:r>
              <a:rPr lang="en-US" altLang="zh-CN"/>
              <a:t>an2, </a:t>
            </a:r>
            <a:r>
              <a:rPr lang="zh-CN" altLang="en-US"/>
              <a:t>差放在</a:t>
            </a:r>
            <a:r>
              <a:rPr lang="en-US" altLang="zh-CN"/>
              <a:t>an1</a:t>
            </a:r>
            <a:r>
              <a:rPr lang="zh-CN" altLang="en-US"/>
              <a:t>里</a:t>
            </a:r>
          </a:p>
          <a:p>
            <a:r>
              <a:rPr lang="en-US" altLang="zh-CN"/>
              <a:t>//</a:t>
            </a:r>
            <a:r>
              <a:rPr lang="zh-CN" altLang="en-US"/>
              <a:t>返回差的最高非</a:t>
            </a:r>
            <a:r>
              <a:rPr lang="en-US" altLang="zh-CN"/>
              <a:t>0</a:t>
            </a:r>
            <a:r>
              <a:rPr lang="zh-CN" altLang="en-US"/>
              <a:t>位的位置</a:t>
            </a:r>
          </a:p>
          <a:p>
            <a:r>
              <a:rPr lang="en-US" altLang="zh-CN"/>
              <a:t>{	int nStartPos = 0;</a:t>
            </a:r>
          </a:p>
          <a:p>
            <a:r>
              <a:rPr lang="en-US" altLang="zh-CN"/>
              <a:t>	for( int i = 0;i &lt; nMaxLen ; i ++ ) {	</a:t>
            </a:r>
          </a:p>
          <a:p>
            <a:r>
              <a:rPr lang="en-US" altLang="zh-CN"/>
              <a:t>		an1[i] -= an2[i];		//</a:t>
            </a:r>
            <a:r>
              <a:rPr lang="zh-CN" altLang="en-US"/>
              <a:t>逐位相</a:t>
            </a:r>
          </a:p>
          <a:p>
            <a:r>
              <a:rPr lang="zh-CN" altLang="en-US"/>
              <a:t>		</a:t>
            </a:r>
            <a:r>
              <a:rPr lang="en-US" altLang="zh-CN"/>
              <a:t>if( an1[i] &lt; 0 ) {		//</a:t>
            </a:r>
            <a:r>
              <a:rPr lang="zh-CN" altLang="en-US"/>
              <a:t>看是否要进位	</a:t>
            </a:r>
          </a:p>
          <a:p>
            <a:r>
              <a:rPr lang="zh-CN" altLang="en-US"/>
              <a:t>			</a:t>
            </a:r>
            <a:r>
              <a:rPr lang="en-US" altLang="zh-CN"/>
              <a:t>an1[i] += 10;</a:t>
            </a:r>
          </a:p>
          <a:p>
            <a:r>
              <a:rPr lang="en-US" altLang="zh-CN"/>
              <a:t>			an1[i+1] --;	//</a:t>
            </a:r>
            <a:r>
              <a:rPr lang="zh-CN" altLang="en-US"/>
              <a:t>进位</a:t>
            </a:r>
          </a:p>
          <a:p>
            <a:r>
              <a:rPr lang="zh-CN" altLang="en-US"/>
              <a:t>		</a:t>
            </a:r>
            <a:r>
              <a:rPr lang="en-US" altLang="zh-CN"/>
              <a:t>}</a:t>
            </a:r>
          </a:p>
          <a:p>
            <a:r>
              <a:rPr lang="en-US" altLang="zh-CN"/>
              <a:t>		if( an1[i] )</a:t>
            </a:r>
          </a:p>
          <a:p>
            <a:r>
              <a:rPr lang="en-US" altLang="zh-CN"/>
              <a:t>			nStartPos = i; //</a:t>
            </a:r>
            <a:r>
              <a:rPr lang="zh-CN" altLang="en-US"/>
              <a:t>记录最高位的位置</a:t>
            </a:r>
          </a:p>
          <a:p>
            <a:r>
              <a:rPr lang="zh-CN" altLang="en-US"/>
              <a:t>	</a:t>
            </a:r>
            <a:r>
              <a:rPr lang="en-US" altLang="zh-CN"/>
              <a:t>}</a:t>
            </a:r>
          </a:p>
          <a:p>
            <a:r>
              <a:rPr lang="en-US" altLang="zh-CN"/>
              <a:t>	return nStartPos;</a:t>
            </a:r>
          </a:p>
          <a:p>
            <a:r>
              <a:rPr lang="en-US" altLang="zh-CN"/>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C5CBA1A6-FCAF-48BD-9D95-FCBB1210C480}"/>
              </a:ext>
            </a:extLst>
          </p:cNvPr>
          <p:cNvSpPr>
            <a:spLocks noChangeArrowheads="1"/>
          </p:cNvSpPr>
          <p:nvPr/>
        </p:nvSpPr>
        <p:spPr bwMode="auto">
          <a:xfrm>
            <a:off x="1524001" y="1"/>
            <a:ext cx="8964613"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solidFill>
                  <a:srgbClr val="000099"/>
                </a:solidFill>
              </a:rPr>
              <a:t>int Length( int nMaxLen,int * an)</a:t>
            </a:r>
          </a:p>
          <a:p>
            <a:r>
              <a:rPr lang="en-US" altLang="zh-CN"/>
              <a:t>//</a:t>
            </a:r>
            <a:r>
              <a:rPr lang="zh-CN" altLang="en-US"/>
              <a:t>求大整数的位数。</a:t>
            </a:r>
            <a:r>
              <a:rPr lang="en-US" altLang="zh-CN"/>
              <a:t>0 </a:t>
            </a:r>
            <a:r>
              <a:rPr lang="zh-CN" altLang="en-US"/>
              <a:t>算 </a:t>
            </a:r>
            <a:r>
              <a:rPr lang="en-US" altLang="zh-CN"/>
              <a:t>0 </a:t>
            </a:r>
            <a:r>
              <a:rPr lang="zh-CN" altLang="en-US"/>
              <a:t>位</a:t>
            </a:r>
          </a:p>
          <a:p>
            <a:r>
              <a:rPr lang="en-US" altLang="zh-CN"/>
              <a:t>{	</a:t>
            </a:r>
          </a:p>
          <a:p>
            <a:r>
              <a:rPr lang="en-US" altLang="zh-CN"/>
              <a:t>	int i;</a:t>
            </a:r>
          </a:p>
          <a:p>
            <a:r>
              <a:rPr lang="en-US" altLang="zh-CN"/>
              <a:t>	for( i = nMaxLen -1 ; an[i] == 0 &amp;&amp; i &gt;= 0; i -- );</a:t>
            </a:r>
          </a:p>
          <a:p>
            <a:r>
              <a:rPr lang="en-US" altLang="zh-CN"/>
              <a:t>	if( i &gt;= 0 )</a:t>
            </a:r>
          </a:p>
          <a:p>
            <a:r>
              <a:rPr lang="en-US" altLang="zh-CN"/>
              <a:t>		return i + 1;</a:t>
            </a:r>
          </a:p>
          <a:p>
            <a:r>
              <a:rPr lang="en-US" altLang="zh-CN"/>
              <a:t>	return 0;</a:t>
            </a:r>
          </a:p>
          <a:p>
            <a:r>
              <a:rPr lang="en-US" altLang="zh-CN"/>
              <a:t>}</a:t>
            </a:r>
          </a:p>
          <a:p>
            <a:r>
              <a:rPr lang="en-US" altLang="zh-CN">
                <a:solidFill>
                  <a:srgbClr val="000099"/>
                </a:solidFill>
              </a:rPr>
              <a:t>void ShiftLeft( int nMaxLen,int * an1, int * an2, int n)</a:t>
            </a:r>
          </a:p>
          <a:p>
            <a:r>
              <a:rPr lang="en-US" altLang="zh-CN"/>
              <a:t>//</a:t>
            </a:r>
            <a:r>
              <a:rPr lang="zh-CN" altLang="en-US"/>
              <a:t>将大整数</a:t>
            </a:r>
            <a:r>
              <a:rPr lang="en-US" altLang="zh-CN"/>
              <a:t>an1</a:t>
            </a:r>
            <a:r>
              <a:rPr lang="zh-CN" altLang="en-US"/>
              <a:t>左移</a:t>
            </a:r>
            <a:r>
              <a:rPr lang="en-US" altLang="zh-CN"/>
              <a:t>n</a:t>
            </a:r>
            <a:r>
              <a:rPr lang="zh-CN" altLang="en-US"/>
              <a:t>位，即乘以</a:t>
            </a:r>
            <a:r>
              <a:rPr lang="en-US" altLang="zh-CN"/>
              <a:t>10</a:t>
            </a:r>
            <a:r>
              <a:rPr lang="zh-CN" altLang="en-US"/>
              <a:t>的</a:t>
            </a:r>
            <a:r>
              <a:rPr lang="en-US" altLang="zh-CN"/>
              <a:t>n</a:t>
            </a:r>
            <a:r>
              <a:rPr lang="zh-CN" altLang="en-US"/>
              <a:t>次方，结果放到</a:t>
            </a:r>
            <a:r>
              <a:rPr lang="en-US" altLang="zh-CN"/>
              <a:t>an2</a:t>
            </a:r>
            <a:r>
              <a:rPr lang="zh-CN" altLang="en-US"/>
              <a:t>里</a:t>
            </a:r>
          </a:p>
          <a:p>
            <a:r>
              <a:rPr lang="en-US" altLang="zh-CN"/>
              <a:t>{</a:t>
            </a:r>
          </a:p>
          <a:p>
            <a:r>
              <a:rPr lang="en-US" altLang="zh-CN"/>
              <a:t>	memcpy( an2,an1,nMaxLen * sizeof(int));</a:t>
            </a:r>
          </a:p>
          <a:p>
            <a:r>
              <a:rPr lang="en-US" altLang="zh-CN"/>
              <a:t>	if( n &lt;= 0 )</a:t>
            </a:r>
          </a:p>
          <a:p>
            <a:r>
              <a:rPr lang="en-US" altLang="zh-CN"/>
              <a:t>		return;</a:t>
            </a:r>
          </a:p>
          <a:p>
            <a:r>
              <a:rPr lang="en-US" altLang="zh-CN"/>
              <a:t>	for( int i = nMaxLen -1 ; i &gt;= 0; i -- )</a:t>
            </a:r>
          </a:p>
          <a:p>
            <a:r>
              <a:rPr lang="en-US" altLang="zh-CN"/>
              <a:t>		if( i - n &gt;= 0)</a:t>
            </a:r>
          </a:p>
          <a:p>
            <a:r>
              <a:rPr lang="en-US" altLang="zh-CN"/>
              <a:t>			an2[i] = an1[i-n];</a:t>
            </a:r>
          </a:p>
          <a:p>
            <a:r>
              <a:rPr lang="en-US" altLang="zh-CN"/>
              <a:t>		else</a:t>
            </a:r>
          </a:p>
          <a:p>
            <a:r>
              <a:rPr lang="en-US" altLang="zh-CN"/>
              <a:t>			an2[i] = 0;</a:t>
            </a:r>
          </a:p>
          <a:p>
            <a:r>
              <a:rPr lang="en-US" altLang="zh-CN"/>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4">
            <a:extLst>
              <a:ext uri="{FF2B5EF4-FFF2-40B4-BE49-F238E27FC236}">
                <a16:creationId xmlns:a16="http://schemas.microsoft.com/office/drawing/2014/main" id="{42B25775-9160-46DA-B0BB-661C5E194E53}"/>
              </a:ext>
            </a:extLst>
          </p:cNvPr>
          <p:cNvSpPr>
            <a:spLocks noChangeArrowheads="1"/>
          </p:cNvSpPr>
          <p:nvPr/>
        </p:nvSpPr>
        <p:spPr bwMode="auto">
          <a:xfrm>
            <a:off x="1531685" y="1048543"/>
            <a:ext cx="8964613"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99"/>
                </a:solidFill>
              </a:rPr>
              <a:t>int * Max(int </a:t>
            </a:r>
            <a:r>
              <a:rPr lang="en-US" altLang="zh-CN" dirty="0" err="1">
                <a:solidFill>
                  <a:srgbClr val="000099"/>
                </a:solidFill>
              </a:rPr>
              <a:t>nMaxLen</a:t>
            </a:r>
            <a:r>
              <a:rPr lang="en-US" altLang="zh-CN" dirty="0">
                <a:solidFill>
                  <a:srgbClr val="000099"/>
                </a:solidFill>
              </a:rPr>
              <a:t>, int * an1, int * an2)</a:t>
            </a:r>
          </a:p>
          <a:p>
            <a:r>
              <a:rPr lang="en-US" altLang="zh-CN" dirty="0"/>
              <a:t>//</a:t>
            </a:r>
            <a:r>
              <a:rPr lang="zh-CN" altLang="en-US" dirty="0"/>
              <a:t>求大整数</a:t>
            </a:r>
            <a:r>
              <a:rPr lang="en-US" altLang="zh-CN" dirty="0"/>
              <a:t>an1</a:t>
            </a:r>
            <a:r>
              <a:rPr lang="zh-CN" altLang="en-US" dirty="0"/>
              <a:t>和</a:t>
            </a:r>
            <a:r>
              <a:rPr lang="en-US" altLang="zh-CN" dirty="0"/>
              <a:t>an2</a:t>
            </a:r>
            <a:r>
              <a:rPr lang="zh-CN" altLang="en-US" dirty="0"/>
              <a:t>里面大的那个</a:t>
            </a:r>
          </a:p>
          <a:p>
            <a:r>
              <a:rPr lang="en-US" altLang="zh-CN" dirty="0"/>
              <a:t>//</a:t>
            </a:r>
            <a:r>
              <a:rPr lang="zh-CN" altLang="en-US" dirty="0"/>
              <a:t>如果都是</a:t>
            </a:r>
            <a:r>
              <a:rPr lang="en-US" altLang="zh-CN" dirty="0"/>
              <a:t>0</a:t>
            </a:r>
            <a:r>
              <a:rPr lang="zh-CN" altLang="en-US" dirty="0"/>
              <a:t>，则返回</a:t>
            </a:r>
            <a:r>
              <a:rPr lang="en-US" altLang="zh-CN" dirty="0"/>
              <a:t>NULL</a:t>
            </a:r>
          </a:p>
          <a:p>
            <a:r>
              <a:rPr lang="en-US" altLang="zh-CN" dirty="0"/>
              <a:t>{</a:t>
            </a:r>
          </a:p>
          <a:p>
            <a:r>
              <a:rPr lang="en-US" altLang="zh-CN" dirty="0"/>
              <a:t>	bool </a:t>
            </a:r>
            <a:r>
              <a:rPr lang="en-US" altLang="zh-CN" dirty="0" err="1"/>
              <a:t>bBothZero</a:t>
            </a:r>
            <a:r>
              <a:rPr lang="en-US" altLang="zh-CN" dirty="0"/>
              <a:t> = true;</a:t>
            </a:r>
          </a:p>
          <a:p>
            <a:r>
              <a:rPr lang="en-US" altLang="zh-CN" dirty="0"/>
              <a:t>	for( int </a:t>
            </a:r>
            <a:r>
              <a:rPr lang="en-US" altLang="zh-CN" dirty="0" err="1"/>
              <a:t>i</a:t>
            </a:r>
            <a:r>
              <a:rPr lang="en-US" altLang="zh-CN" dirty="0"/>
              <a:t> = </a:t>
            </a:r>
            <a:r>
              <a:rPr lang="en-US" altLang="zh-CN" dirty="0" err="1"/>
              <a:t>nMaxLen</a:t>
            </a:r>
            <a:r>
              <a:rPr lang="en-US" altLang="zh-CN" dirty="0"/>
              <a:t> -1; </a:t>
            </a:r>
            <a:r>
              <a:rPr lang="en-US" altLang="zh-CN" dirty="0" err="1"/>
              <a:t>i</a:t>
            </a:r>
            <a:r>
              <a:rPr lang="en-US" altLang="zh-CN" dirty="0"/>
              <a:t> &gt;= 0 ; </a:t>
            </a:r>
            <a:r>
              <a:rPr lang="en-US" altLang="zh-CN" dirty="0" err="1"/>
              <a:t>i</a:t>
            </a:r>
            <a:r>
              <a:rPr lang="en-US" altLang="zh-CN" dirty="0"/>
              <a:t> -- ) {</a:t>
            </a:r>
          </a:p>
          <a:p>
            <a:r>
              <a:rPr lang="en-US" altLang="zh-CN" dirty="0"/>
              <a:t>		if( an1[</a:t>
            </a:r>
            <a:r>
              <a:rPr lang="en-US" altLang="zh-CN" dirty="0" err="1"/>
              <a:t>i</a:t>
            </a:r>
            <a:r>
              <a:rPr lang="en-US" altLang="zh-CN" dirty="0"/>
              <a:t>] &gt; an2[</a:t>
            </a:r>
            <a:r>
              <a:rPr lang="en-US" altLang="zh-CN" dirty="0" err="1"/>
              <a:t>i</a:t>
            </a:r>
            <a:r>
              <a:rPr lang="en-US" altLang="zh-CN" dirty="0"/>
              <a:t>] )</a:t>
            </a:r>
          </a:p>
          <a:p>
            <a:r>
              <a:rPr lang="en-US" altLang="zh-CN" dirty="0"/>
              <a:t>			return an1;</a:t>
            </a:r>
          </a:p>
          <a:p>
            <a:r>
              <a:rPr lang="en-US" altLang="zh-CN" dirty="0"/>
              <a:t>		else if( an1[</a:t>
            </a:r>
            <a:r>
              <a:rPr lang="en-US" altLang="zh-CN" dirty="0" err="1"/>
              <a:t>i</a:t>
            </a:r>
            <a:r>
              <a:rPr lang="en-US" altLang="zh-CN" dirty="0"/>
              <a:t>] &lt; an2[</a:t>
            </a:r>
            <a:r>
              <a:rPr lang="en-US" altLang="zh-CN" dirty="0" err="1"/>
              <a:t>i</a:t>
            </a:r>
            <a:r>
              <a:rPr lang="en-US" altLang="zh-CN" dirty="0"/>
              <a:t>] )</a:t>
            </a:r>
          </a:p>
          <a:p>
            <a:r>
              <a:rPr lang="en-US" altLang="zh-CN" dirty="0"/>
              <a:t>			return an2;</a:t>
            </a:r>
          </a:p>
          <a:p>
            <a:r>
              <a:rPr lang="en-US" altLang="zh-CN" dirty="0"/>
              <a:t>		else if( an1[</a:t>
            </a:r>
            <a:r>
              <a:rPr lang="en-US" altLang="zh-CN" dirty="0" err="1"/>
              <a:t>i</a:t>
            </a:r>
            <a:r>
              <a:rPr lang="en-US" altLang="zh-CN" dirty="0"/>
              <a:t>] )</a:t>
            </a:r>
          </a:p>
          <a:p>
            <a:r>
              <a:rPr lang="en-US" altLang="zh-CN" dirty="0"/>
              <a:t>			</a:t>
            </a:r>
            <a:r>
              <a:rPr lang="en-US" altLang="zh-CN" dirty="0" err="1"/>
              <a:t>bBothZero</a:t>
            </a:r>
            <a:r>
              <a:rPr lang="en-US" altLang="zh-CN" dirty="0"/>
              <a:t> = false;</a:t>
            </a:r>
          </a:p>
          <a:p>
            <a:r>
              <a:rPr lang="en-US" altLang="zh-CN" dirty="0"/>
              <a:t>	}</a:t>
            </a:r>
          </a:p>
          <a:p>
            <a:r>
              <a:rPr lang="en-US" altLang="zh-CN" dirty="0"/>
              <a:t>	if( </a:t>
            </a:r>
            <a:r>
              <a:rPr lang="en-US" altLang="zh-CN" dirty="0" err="1"/>
              <a:t>bBothZero</a:t>
            </a:r>
            <a:r>
              <a:rPr lang="en-US" altLang="zh-CN" dirty="0"/>
              <a:t>)</a:t>
            </a:r>
          </a:p>
          <a:p>
            <a:r>
              <a:rPr lang="en-US" altLang="zh-CN" dirty="0"/>
              <a:t>		return NULL;</a:t>
            </a:r>
          </a:p>
          <a:p>
            <a:r>
              <a:rPr lang="en-US" altLang="zh-CN" dirty="0"/>
              <a:t>	return an1;</a:t>
            </a:r>
          </a:p>
          <a:p>
            <a:r>
              <a:rPr lang="en-US" altLang="zh-CN"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a:extLst>
              <a:ext uri="{FF2B5EF4-FFF2-40B4-BE49-F238E27FC236}">
                <a16:creationId xmlns:a16="http://schemas.microsoft.com/office/drawing/2014/main" id="{C17D7AEB-236D-4A97-B449-4FB3F73C98D3}"/>
              </a:ext>
            </a:extLst>
          </p:cNvPr>
          <p:cNvSpPr>
            <a:spLocks noChangeArrowheads="1"/>
          </p:cNvSpPr>
          <p:nvPr/>
        </p:nvSpPr>
        <p:spPr bwMode="auto">
          <a:xfrm>
            <a:off x="1524001" y="0"/>
            <a:ext cx="8964613"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int main()</a:t>
            </a:r>
          </a:p>
          <a:p>
            <a:r>
              <a:rPr lang="en-US" altLang="zh-CN"/>
              <a:t>{</a:t>
            </a:r>
          </a:p>
          <a:p>
            <a:r>
              <a:rPr lang="en-US" altLang="zh-CN"/>
              <a:t>	int n;</a:t>
            </a:r>
          </a:p>
          <a:p>
            <a:r>
              <a:rPr lang="en-US" altLang="zh-CN"/>
              <a:t>	scanf("%d",&amp;n);</a:t>
            </a:r>
          </a:p>
          <a:p>
            <a:r>
              <a:rPr lang="en-US" altLang="zh-CN"/>
              <a:t>	gets(szNouse);</a:t>
            </a:r>
          </a:p>
          <a:p>
            <a:r>
              <a:rPr lang="en-US" altLang="zh-CN"/>
              <a:t>	while(n -- ) {</a:t>
            </a:r>
          </a:p>
          <a:p>
            <a:r>
              <a:rPr lang="en-US" altLang="zh-CN"/>
              <a:t>		gets(szLine1);</a:t>
            </a:r>
          </a:p>
          <a:p>
            <a:r>
              <a:rPr lang="en-US" altLang="zh-CN"/>
              <a:t>		gets(szLine2);</a:t>
            </a:r>
          </a:p>
          <a:p>
            <a:r>
              <a:rPr lang="en-US" altLang="zh-CN"/>
              <a:t>		gets(szNouse);</a:t>
            </a:r>
          </a:p>
          <a:p>
            <a:r>
              <a:rPr lang="en-US" altLang="zh-CN"/>
              <a:t>		int i, j;</a:t>
            </a:r>
          </a:p>
          <a:p>
            <a:r>
              <a:rPr lang="en-US" altLang="zh-CN"/>
              <a:t>		//</a:t>
            </a:r>
            <a:r>
              <a:rPr lang="zh-CN" altLang="en-US"/>
              <a:t>库函数</a:t>
            </a:r>
            <a:r>
              <a:rPr lang="en-US" altLang="zh-CN"/>
              <a:t>memeset</a:t>
            </a:r>
            <a:r>
              <a:rPr lang="zh-CN" altLang="en-US"/>
              <a:t>将地址</a:t>
            </a:r>
            <a:r>
              <a:rPr lang="en-US" altLang="zh-CN"/>
              <a:t>an1</a:t>
            </a:r>
            <a:r>
              <a:rPr lang="zh-CN" altLang="en-US"/>
              <a:t>开始的</a:t>
            </a:r>
            <a:r>
              <a:rPr lang="en-US" altLang="zh-CN"/>
              <a:t>sizeof(an1)</a:t>
            </a:r>
            <a:r>
              <a:rPr lang="zh-CN" altLang="en-US"/>
              <a:t>字节内容置成</a:t>
            </a:r>
            <a:r>
              <a:rPr lang="en-US" altLang="zh-CN"/>
              <a:t>0</a:t>
            </a:r>
          </a:p>
          <a:p>
            <a:r>
              <a:rPr lang="en-US" altLang="zh-CN"/>
              <a:t>		//sizeof(an1)</a:t>
            </a:r>
            <a:r>
              <a:rPr lang="zh-CN" altLang="en-US"/>
              <a:t>的值就是</a:t>
            </a:r>
            <a:r>
              <a:rPr lang="en-US" altLang="zh-CN"/>
              <a:t>an1</a:t>
            </a:r>
            <a:r>
              <a:rPr lang="zh-CN" altLang="en-US"/>
              <a:t>的长度</a:t>
            </a:r>
          </a:p>
          <a:p>
            <a:r>
              <a:rPr lang="zh-CN" altLang="en-US"/>
              <a:t>		</a:t>
            </a:r>
            <a:r>
              <a:rPr lang="en-US" altLang="zh-CN"/>
              <a:t>//memset</a:t>
            </a:r>
            <a:r>
              <a:rPr lang="zh-CN" altLang="en-US"/>
              <a:t>函数在</a:t>
            </a:r>
            <a:r>
              <a:rPr lang="en-US" altLang="zh-CN"/>
              <a:t>string.h</a:t>
            </a:r>
            <a:r>
              <a:rPr lang="zh-CN" altLang="en-US"/>
              <a:t>中声明</a:t>
            </a:r>
          </a:p>
          <a:p>
            <a:r>
              <a:rPr lang="zh-CN" altLang="en-US"/>
              <a:t>		</a:t>
            </a:r>
            <a:r>
              <a:rPr lang="en-US" altLang="zh-CN"/>
              <a:t>memset( an1, 0, sizeof(an1));	</a:t>
            </a:r>
          </a:p>
          <a:p>
            <a:r>
              <a:rPr lang="en-US" altLang="zh-CN"/>
              <a:t>		memset( an2, 0, sizeof(an2));</a:t>
            </a:r>
          </a:p>
          <a:p>
            <a:r>
              <a:rPr lang="en-US" altLang="zh-CN"/>
              <a:t>		//</a:t>
            </a:r>
            <a:r>
              <a:rPr lang="zh-CN" altLang="en-US"/>
              <a:t>下面将</a:t>
            </a:r>
            <a:r>
              <a:rPr lang="en-US" altLang="zh-CN"/>
              <a:t>szLine1</a:t>
            </a:r>
            <a:r>
              <a:rPr lang="zh-CN" altLang="en-US"/>
              <a:t>中存储的字符串形式的整数转换到</a:t>
            </a:r>
            <a:r>
              <a:rPr lang="en-US" altLang="zh-CN"/>
              <a:t>an1</a:t>
            </a:r>
            <a:r>
              <a:rPr lang="zh-CN" altLang="en-US"/>
              <a:t>中去，</a:t>
            </a:r>
          </a:p>
          <a:p>
            <a:r>
              <a:rPr lang="zh-CN" altLang="en-US"/>
              <a:t>		</a:t>
            </a:r>
            <a:r>
              <a:rPr lang="en-US" altLang="zh-CN"/>
              <a:t>//an1[0]</a:t>
            </a:r>
            <a:r>
              <a:rPr lang="zh-CN" altLang="en-US"/>
              <a:t>对应于个位</a:t>
            </a:r>
          </a:p>
          <a:p>
            <a:r>
              <a:rPr lang="zh-CN" altLang="en-US"/>
              <a:t>		</a:t>
            </a:r>
            <a:r>
              <a:rPr lang="en-US" altLang="zh-CN"/>
              <a:t>int nLen1 = strlen( szLine1);</a:t>
            </a:r>
          </a:p>
          <a:p>
            <a:r>
              <a:rPr lang="en-US" altLang="zh-CN"/>
              <a:t>		for(j = 0, i = nLen1 - 1;i &gt;= 0 ; i --)</a:t>
            </a:r>
          </a:p>
          <a:p>
            <a:r>
              <a:rPr lang="en-US" altLang="zh-CN"/>
              <a:t>			an1[j++] = szLine1[i] - '0';	</a:t>
            </a:r>
          </a:p>
          <a:p>
            <a:r>
              <a:rPr lang="en-US" altLang="zh-CN"/>
              <a:t>		int nLen2 = strlen(szLine2);</a:t>
            </a:r>
          </a:p>
          <a:p>
            <a:r>
              <a:rPr lang="en-US" altLang="zh-CN"/>
              <a:t>		for( j = 0, i = nLen2 - 1;i &gt;= 0 ; i --)</a:t>
            </a:r>
          </a:p>
          <a:p>
            <a:r>
              <a:rPr lang="en-US" altLang="zh-CN"/>
              <a:t>			an2[j++] = szLine2[i] - '0';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a:extLst>
              <a:ext uri="{FF2B5EF4-FFF2-40B4-BE49-F238E27FC236}">
                <a16:creationId xmlns:a16="http://schemas.microsoft.com/office/drawing/2014/main" id="{77B26D2C-EAE2-424D-AC69-686A5B2D6AEC}"/>
              </a:ext>
            </a:extLst>
          </p:cNvPr>
          <p:cNvSpPr>
            <a:spLocks noChangeArrowheads="1"/>
          </p:cNvSpPr>
          <p:nvPr/>
        </p:nvSpPr>
        <p:spPr bwMode="auto">
          <a:xfrm>
            <a:off x="1524001" y="1"/>
            <a:ext cx="8964613" cy="709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		int nHighestPos = 0;</a:t>
            </a:r>
          </a:p>
          <a:p>
            <a:r>
              <a:rPr lang="en-US" altLang="zh-CN"/>
              <a:t>		memset(anResult,0,sizeof(anResult));</a:t>
            </a:r>
          </a:p>
          <a:p>
            <a:r>
              <a:rPr lang="en-US" altLang="zh-CN"/>
              <a:t>		int nShiftLen = Length(MAX_LEN,an1) - Length(MAX_LEN,an2);</a:t>
            </a:r>
          </a:p>
          <a:p>
            <a:r>
              <a:rPr lang="en-US" altLang="zh-CN"/>
              <a:t>		//</a:t>
            </a:r>
            <a:r>
              <a:rPr lang="zh-CN" altLang="en-US"/>
              <a:t>只要</a:t>
            </a:r>
            <a:r>
              <a:rPr lang="en-US" altLang="zh-CN"/>
              <a:t>an1</a:t>
            </a:r>
            <a:r>
              <a:rPr lang="zh-CN" altLang="en-US"/>
              <a:t>大于</a:t>
            </a:r>
            <a:r>
              <a:rPr lang="en-US" altLang="zh-CN"/>
              <a:t>an2</a:t>
            </a:r>
            <a:r>
              <a:rPr lang="zh-CN" altLang="en-US"/>
              <a:t>，就不停相减</a:t>
            </a:r>
          </a:p>
          <a:p>
            <a:r>
              <a:rPr lang="zh-CN" altLang="en-US"/>
              <a:t>		</a:t>
            </a:r>
            <a:r>
              <a:rPr lang="en-US" altLang="zh-CN"/>
              <a:t>while( Max(MAX_LEN,an1,an2) == an1 ) {</a:t>
            </a:r>
          </a:p>
          <a:p>
            <a:r>
              <a:rPr lang="en-US" altLang="zh-CN"/>
              <a:t>			//</a:t>
            </a:r>
            <a:r>
              <a:rPr lang="zh-CN" altLang="en-US"/>
              <a:t>算出</a:t>
            </a:r>
            <a:r>
              <a:rPr lang="en-US" altLang="zh-CN"/>
              <a:t>an1</a:t>
            </a:r>
            <a:r>
              <a:rPr lang="zh-CN" altLang="en-US"/>
              <a:t>的</a:t>
            </a:r>
            <a:r>
              <a:rPr lang="en-US" altLang="zh-CN"/>
              <a:t>10</a:t>
            </a:r>
            <a:r>
              <a:rPr lang="zh-CN" altLang="en-US"/>
              <a:t>的</a:t>
            </a:r>
            <a:r>
              <a:rPr lang="en-US" altLang="zh-CN"/>
              <a:t>nShiftLen</a:t>
            </a:r>
            <a:r>
              <a:rPr lang="zh-CN" altLang="en-US"/>
              <a:t>次方倍</a:t>
            </a:r>
          </a:p>
          <a:p>
            <a:r>
              <a:rPr lang="zh-CN" altLang="en-US"/>
              <a:t>			</a:t>
            </a:r>
            <a:r>
              <a:rPr lang="en-US" altLang="zh-CN"/>
              <a:t>ShiftLeft(MAX_LEN, an2, tmpAn2,nShiftLen);</a:t>
            </a:r>
          </a:p>
          <a:p>
            <a:r>
              <a:rPr lang="en-US" altLang="zh-CN"/>
              <a:t>			//</a:t>
            </a:r>
            <a:r>
              <a:rPr lang="zh-CN" altLang="en-US"/>
              <a:t>重复减去</a:t>
            </a:r>
            <a:r>
              <a:rPr lang="en-US" altLang="zh-CN"/>
              <a:t>an1</a:t>
            </a:r>
            <a:r>
              <a:rPr lang="zh-CN" altLang="en-US"/>
              <a:t>的</a:t>
            </a:r>
            <a:r>
              <a:rPr lang="en-US" altLang="zh-CN"/>
              <a:t>10</a:t>
            </a:r>
            <a:r>
              <a:rPr lang="zh-CN" altLang="en-US"/>
              <a:t>的</a:t>
            </a:r>
            <a:r>
              <a:rPr lang="en-US" altLang="zh-CN"/>
              <a:t>nShiftLen</a:t>
            </a:r>
            <a:r>
              <a:rPr lang="zh-CN" altLang="en-US"/>
              <a:t>次方倍，看能减几次</a:t>
            </a:r>
          </a:p>
          <a:p>
            <a:r>
              <a:rPr lang="zh-CN" altLang="en-US"/>
              <a:t>			</a:t>
            </a:r>
            <a:r>
              <a:rPr lang="en-US" altLang="zh-CN"/>
              <a:t>while( Max(MAX_LEN,an1,tmpAn2) == an1) {</a:t>
            </a:r>
          </a:p>
          <a:p>
            <a:r>
              <a:rPr lang="en-US" altLang="zh-CN"/>
              <a:t>				Substract(MAX_LEN, an1,tmpAn2);</a:t>
            </a:r>
          </a:p>
          <a:p>
            <a:r>
              <a:rPr lang="en-US" altLang="zh-CN"/>
              <a:t>				//</a:t>
            </a:r>
            <a:r>
              <a:rPr lang="zh-CN" altLang="en-US"/>
              <a:t>记录商对应位</a:t>
            </a:r>
          </a:p>
          <a:p>
            <a:r>
              <a:rPr lang="zh-CN" altLang="en-US"/>
              <a:t>				</a:t>
            </a:r>
            <a:r>
              <a:rPr lang="en-US" altLang="zh-CN"/>
              <a:t>anResult[nShiftLen] ++;</a:t>
            </a:r>
          </a:p>
          <a:p>
            <a:r>
              <a:rPr lang="en-US" altLang="zh-CN"/>
              <a:t>			}</a:t>
            </a:r>
          </a:p>
          <a:p>
            <a:r>
              <a:rPr lang="en-US" altLang="zh-CN"/>
              <a:t>			//</a:t>
            </a:r>
            <a:r>
              <a:rPr lang="zh-CN" altLang="en-US"/>
              <a:t>记录结果最高位的位置</a:t>
            </a:r>
          </a:p>
          <a:p>
            <a:r>
              <a:rPr lang="zh-CN" altLang="en-US"/>
              <a:t>			</a:t>
            </a:r>
            <a:r>
              <a:rPr lang="en-US" altLang="zh-CN"/>
              <a:t>if( nHighestPos == 0 &amp;&amp; anResult[nShiftLen])</a:t>
            </a:r>
          </a:p>
          <a:p>
            <a:r>
              <a:rPr lang="en-US" altLang="zh-CN"/>
              <a:t>				nHighestPos = nShiftLen;</a:t>
            </a:r>
          </a:p>
          <a:p>
            <a:r>
              <a:rPr lang="en-US" altLang="zh-CN"/>
              <a:t>			nShiftLen --;</a:t>
            </a:r>
          </a:p>
          <a:p>
            <a:r>
              <a:rPr lang="en-US" altLang="zh-CN"/>
              <a:t>		}</a:t>
            </a:r>
          </a:p>
          <a:p>
            <a:r>
              <a:rPr lang="en-US" altLang="zh-CN"/>
              <a:t>		for( i = nHighestPos; i &gt;= 0; i -- ) </a:t>
            </a:r>
          </a:p>
          <a:p>
            <a:r>
              <a:rPr lang="en-US" altLang="zh-CN"/>
              <a:t>			printf("%d", anResult[i]);</a:t>
            </a:r>
          </a:p>
          <a:p>
            <a:r>
              <a:rPr lang="en-US" altLang="zh-CN"/>
              <a:t>		printf("\n");</a:t>
            </a:r>
          </a:p>
          <a:p>
            <a:r>
              <a:rPr lang="en-US" altLang="zh-CN"/>
              <a:t>	}</a:t>
            </a:r>
          </a:p>
          <a:p>
            <a:r>
              <a:rPr lang="en-US" altLang="zh-CN"/>
              <a:t>    return 0;</a:t>
            </a:r>
          </a:p>
          <a:p>
            <a:r>
              <a:rPr lang="en-US" altLang="zh-CN"/>
              <a:t>}</a:t>
            </a:r>
          </a:p>
          <a:p>
            <a:pPr>
              <a:spcBef>
                <a:spcPct val="50000"/>
              </a:spcBef>
            </a:pP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610F479A-040C-4210-9697-40D5B298E709}"/>
              </a:ext>
            </a:extLst>
          </p:cNvPr>
          <p:cNvSpPr>
            <a:spLocks noGrp="1" noChangeArrowheads="1"/>
          </p:cNvSpPr>
          <p:nvPr>
            <p:ph type="title"/>
          </p:nvPr>
        </p:nvSpPr>
        <p:spPr>
          <a:xfrm>
            <a:off x="1624266" y="-242888"/>
            <a:ext cx="7543800" cy="1295401"/>
          </a:xfrm>
        </p:spPr>
        <p:txBody>
          <a:bodyPr/>
          <a:lstStyle/>
          <a:p>
            <a:pPr eaLnBrk="1" hangingPunct="1"/>
            <a:r>
              <a:rPr lang="zh-CN" altLang="en-US" dirty="0">
                <a:latin typeface="隶书" panose="02010509060101010101" pitchFamily="49" charset="-122"/>
                <a:ea typeface="隶书" panose="02010509060101010101" pitchFamily="49" charset="-122"/>
              </a:rPr>
              <a:t>例题：循环数 </a:t>
            </a:r>
          </a:p>
        </p:txBody>
      </p:sp>
      <p:sp>
        <p:nvSpPr>
          <p:cNvPr id="14338" name="Rectangle 3">
            <a:extLst>
              <a:ext uri="{FF2B5EF4-FFF2-40B4-BE49-F238E27FC236}">
                <a16:creationId xmlns:a16="http://schemas.microsoft.com/office/drawing/2014/main" id="{91831782-47FE-4D14-8B04-CD9160F7510C}"/>
              </a:ext>
            </a:extLst>
          </p:cNvPr>
          <p:cNvSpPr>
            <a:spLocks noGrp="1" noChangeArrowheads="1"/>
          </p:cNvSpPr>
          <p:nvPr>
            <p:ph idx="1"/>
          </p:nvPr>
        </p:nvSpPr>
        <p:spPr>
          <a:xfrm>
            <a:off x="1847851" y="1052512"/>
            <a:ext cx="8825272" cy="4948717"/>
          </a:xfrm>
        </p:spPr>
        <p:txBody>
          <a:bodyPr/>
          <a:lstStyle/>
          <a:p>
            <a:pPr eaLnBrk="1" hangingPunct="1"/>
            <a:r>
              <a:rPr lang="zh-CN" altLang="en-US" sz="2300" dirty="0"/>
              <a:t>问题描述</a:t>
            </a:r>
          </a:p>
          <a:p>
            <a:pPr lvl="1" eaLnBrk="1" hangingPunct="1"/>
            <a:r>
              <a:rPr lang="zh-CN" altLang="en-US" sz="2300" dirty="0"/>
              <a:t>当一个</a:t>
            </a:r>
            <a:r>
              <a:rPr lang="en-US" altLang="zh-CN" sz="2300" dirty="0"/>
              <a:t>N</a:t>
            </a:r>
            <a:r>
              <a:rPr lang="zh-CN" altLang="en-US" sz="2300" dirty="0"/>
              <a:t>位的整数</a:t>
            </a:r>
            <a:r>
              <a:rPr lang="en-US" altLang="zh-CN" sz="2300" dirty="0"/>
              <a:t>X</a:t>
            </a:r>
            <a:r>
              <a:rPr lang="zh-CN" altLang="en-US" sz="2300" dirty="0"/>
              <a:t>满足下列条件时，称其为循环数：</a:t>
            </a:r>
            <a:r>
              <a:rPr lang="en-US" altLang="zh-CN" sz="2300" dirty="0"/>
              <a:t>X</a:t>
            </a:r>
            <a:r>
              <a:rPr lang="zh-CN" altLang="en-US" sz="2300" dirty="0"/>
              <a:t>与任意一个整数</a:t>
            </a:r>
            <a:r>
              <a:rPr lang="en-US" altLang="zh-CN" sz="2300" dirty="0"/>
              <a:t>1≤Y ≤ N</a:t>
            </a:r>
            <a:r>
              <a:rPr lang="zh-CN" altLang="en-US" sz="2300" dirty="0"/>
              <a:t>相乘时，都将产生一个</a:t>
            </a:r>
            <a:r>
              <a:rPr lang="en-US" altLang="zh-CN" sz="2300" dirty="0"/>
              <a:t>X</a:t>
            </a:r>
            <a:r>
              <a:rPr lang="zh-CN" altLang="en-US" sz="2300" dirty="0"/>
              <a:t>的“循环”。即：分别将这两个整数的第</a:t>
            </a:r>
            <a:r>
              <a:rPr lang="en-US" altLang="zh-CN" sz="2300" dirty="0"/>
              <a:t>1</a:t>
            </a:r>
            <a:r>
              <a:rPr lang="zh-CN" altLang="en-US" sz="2300" dirty="0"/>
              <a:t>位数字与最后</a:t>
            </a:r>
            <a:r>
              <a:rPr lang="en-US" altLang="zh-CN" sz="2300" dirty="0"/>
              <a:t>1</a:t>
            </a:r>
            <a:r>
              <a:rPr lang="zh-CN" altLang="en-US" sz="2300" dirty="0"/>
              <a:t>位数字连在一起，可以得到一个相同的数字循环；当然两个整数在该数字循环中的起始位置不同。例如，</a:t>
            </a:r>
            <a:r>
              <a:rPr lang="en-US" altLang="zh-CN" sz="2300" dirty="0"/>
              <a:t>142857</a:t>
            </a:r>
            <a:r>
              <a:rPr lang="zh-CN" altLang="en-US" sz="2300" dirty="0"/>
              <a:t>是一个循环数</a:t>
            </a:r>
          </a:p>
          <a:p>
            <a:pPr lvl="2" eaLnBrk="1" hangingPunct="1">
              <a:buFont typeface="Wingdings" panose="05000000000000000000" pitchFamily="2" charset="2"/>
              <a:buNone/>
            </a:pPr>
            <a:r>
              <a:rPr lang="zh-CN" altLang="en-US" dirty="0"/>
              <a:t>   </a:t>
            </a:r>
            <a:endParaRPr lang="en-US" altLang="zh-CN" dirty="0"/>
          </a:p>
          <a:p>
            <a:pPr lvl="2" eaLnBrk="1" hangingPunct="1">
              <a:buFont typeface="Wingdings" panose="05000000000000000000" pitchFamily="2" charset="2"/>
              <a:buNone/>
            </a:pPr>
            <a:r>
              <a:rPr lang="en-US" altLang="zh-CN" dirty="0"/>
              <a:t>   142857 *1 = 142857 </a:t>
            </a:r>
            <a:br>
              <a:rPr lang="en-US" altLang="zh-CN" dirty="0"/>
            </a:br>
            <a:r>
              <a:rPr lang="en-US" altLang="zh-CN" dirty="0"/>
              <a:t>142857 *2 = 285714 </a:t>
            </a:r>
            <a:br>
              <a:rPr lang="en-US" altLang="zh-CN" dirty="0"/>
            </a:br>
            <a:r>
              <a:rPr lang="en-US" altLang="zh-CN" dirty="0"/>
              <a:t>142857 *3 = 428571 </a:t>
            </a:r>
            <a:br>
              <a:rPr lang="en-US" altLang="zh-CN" dirty="0"/>
            </a:br>
            <a:r>
              <a:rPr lang="en-US" altLang="zh-CN" dirty="0"/>
              <a:t>142857 *4 = 571428 </a:t>
            </a:r>
            <a:br>
              <a:rPr lang="en-US" altLang="zh-CN" dirty="0"/>
            </a:br>
            <a:r>
              <a:rPr lang="en-US" altLang="zh-CN" dirty="0"/>
              <a:t>142857 *5 = 714285 </a:t>
            </a:r>
            <a:br>
              <a:rPr lang="en-US" altLang="zh-CN" dirty="0"/>
            </a:br>
            <a:r>
              <a:rPr lang="en-US" altLang="zh-CN" dirty="0"/>
              <a:t>142857 *6 = 857142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0C94B907-DDDD-4FC7-A40A-0744A14CD9DA}"/>
              </a:ext>
            </a:extLst>
          </p:cNvPr>
          <p:cNvSpPr>
            <a:spLocks noGrp="1" noChangeArrowheads="1"/>
          </p:cNvSpPr>
          <p:nvPr>
            <p:ph idx="1"/>
          </p:nvPr>
        </p:nvSpPr>
        <p:spPr>
          <a:xfrm>
            <a:off x="1852613" y="1941513"/>
            <a:ext cx="8208962" cy="4583112"/>
          </a:xfrm>
        </p:spPr>
        <p:txBody>
          <a:bodyPr/>
          <a:lstStyle/>
          <a:p>
            <a:pPr eaLnBrk="1" hangingPunct="1"/>
            <a:r>
              <a:rPr lang="zh-CN" altLang="en-US" sz="2600"/>
              <a:t>输入</a:t>
            </a:r>
          </a:p>
          <a:p>
            <a:pPr lvl="1" eaLnBrk="1" hangingPunct="1"/>
            <a:r>
              <a:rPr lang="zh-CN" altLang="en-US"/>
              <a:t>写一个程序判断一个整数是否是循环数。输入文件是一个整数序列，每个整数长度为</a:t>
            </a:r>
            <a:r>
              <a:rPr lang="en-US" altLang="zh-CN"/>
              <a:t>2~60</a:t>
            </a:r>
            <a:r>
              <a:rPr lang="zh-CN" altLang="en-US"/>
              <a:t>。注意：每个整数前面的零被看作是该整数的一部分，在计算</a:t>
            </a:r>
            <a:r>
              <a:rPr lang="en-US" altLang="zh-CN"/>
              <a:t>N</a:t>
            </a:r>
            <a:r>
              <a:rPr lang="zh-CN" altLang="en-US"/>
              <a:t>时要统计。例如“</a:t>
            </a:r>
            <a:r>
              <a:rPr lang="en-US" altLang="zh-CN"/>
              <a:t>01”</a:t>
            </a:r>
            <a:r>
              <a:rPr lang="zh-CN" altLang="en-US"/>
              <a:t>是一个</a:t>
            </a:r>
            <a:r>
              <a:rPr lang="en-US" altLang="zh-CN"/>
              <a:t>2</a:t>
            </a:r>
            <a:r>
              <a:rPr lang="zh-CN" altLang="en-US"/>
              <a:t>位的整数，而“</a:t>
            </a:r>
            <a:r>
              <a:rPr lang="en-US" altLang="zh-CN"/>
              <a:t>1”</a:t>
            </a:r>
            <a:r>
              <a:rPr lang="zh-CN" altLang="en-US"/>
              <a:t>是一个</a:t>
            </a:r>
            <a:r>
              <a:rPr lang="en-US" altLang="zh-CN"/>
              <a:t>1</a:t>
            </a:r>
            <a:r>
              <a:rPr lang="zh-CN" altLang="en-US"/>
              <a:t>位的整数。</a:t>
            </a:r>
          </a:p>
          <a:p>
            <a:pPr eaLnBrk="1" hangingPunct="1"/>
            <a:r>
              <a:rPr lang="zh-CN" altLang="en-US" sz="2600"/>
              <a:t>输出</a:t>
            </a:r>
          </a:p>
          <a:p>
            <a:pPr lvl="1" eaLnBrk="1" hangingPunct="1"/>
            <a:r>
              <a:rPr lang="zh-CN" altLang="en-US"/>
              <a:t>对每个输入整数，输出一行，说明该整数是否是循环数。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122474C-F9A0-4567-AD60-AD4003B7E778}"/>
              </a:ext>
            </a:extLst>
          </p:cNvPr>
          <p:cNvSpPr>
            <a:spLocks noGrp="1" noChangeArrowheads="1"/>
          </p:cNvSpPr>
          <p:nvPr>
            <p:ph idx="1"/>
          </p:nvPr>
        </p:nvSpPr>
        <p:spPr>
          <a:xfrm>
            <a:off x="1524000" y="765176"/>
            <a:ext cx="9144000" cy="4824413"/>
          </a:xfrm>
        </p:spPr>
        <p:txBody>
          <a:bodyPr/>
          <a:lstStyle/>
          <a:p>
            <a:pPr eaLnBrk="1" hangingPunct="1"/>
            <a:r>
              <a:rPr lang="zh-CN" altLang="en-US" sz="2300"/>
              <a:t>样例输入</a:t>
            </a:r>
          </a:p>
          <a:p>
            <a:pPr lvl="1" eaLnBrk="1" hangingPunct="1">
              <a:buFont typeface="Wingdings" panose="05000000000000000000" pitchFamily="2" charset="2"/>
              <a:buNone/>
            </a:pPr>
            <a:r>
              <a:rPr lang="en-US" altLang="zh-CN" sz="2300"/>
              <a:t>142857 </a:t>
            </a:r>
          </a:p>
          <a:p>
            <a:pPr lvl="1" eaLnBrk="1" hangingPunct="1">
              <a:buFont typeface="Wingdings" panose="05000000000000000000" pitchFamily="2" charset="2"/>
              <a:buNone/>
            </a:pPr>
            <a:r>
              <a:rPr lang="en-US" altLang="zh-CN" sz="2300"/>
              <a:t>142856 </a:t>
            </a:r>
          </a:p>
          <a:p>
            <a:pPr lvl="1" eaLnBrk="1" hangingPunct="1">
              <a:buFont typeface="Wingdings" panose="05000000000000000000" pitchFamily="2" charset="2"/>
              <a:buNone/>
            </a:pPr>
            <a:r>
              <a:rPr lang="en-US" altLang="zh-CN" sz="2300"/>
              <a:t>142858 </a:t>
            </a:r>
          </a:p>
          <a:p>
            <a:pPr lvl="1" eaLnBrk="1" hangingPunct="1">
              <a:buFont typeface="Wingdings" panose="05000000000000000000" pitchFamily="2" charset="2"/>
              <a:buNone/>
            </a:pPr>
            <a:r>
              <a:rPr lang="en-US" altLang="zh-CN" sz="2300"/>
              <a:t>01 </a:t>
            </a:r>
          </a:p>
          <a:p>
            <a:pPr lvl="1" eaLnBrk="1" hangingPunct="1">
              <a:buFont typeface="Wingdings" panose="05000000000000000000" pitchFamily="2" charset="2"/>
              <a:buNone/>
            </a:pPr>
            <a:r>
              <a:rPr lang="en-US" altLang="zh-CN" sz="2300"/>
              <a:t>0588235294117647 </a:t>
            </a:r>
          </a:p>
          <a:p>
            <a:pPr eaLnBrk="1" hangingPunct="1"/>
            <a:r>
              <a:rPr lang="zh-CN" altLang="en-US" sz="2300"/>
              <a:t>样例输出</a:t>
            </a:r>
          </a:p>
          <a:p>
            <a:pPr lvl="1" eaLnBrk="1" hangingPunct="1">
              <a:buFont typeface="Wingdings" panose="05000000000000000000" pitchFamily="2" charset="2"/>
              <a:buNone/>
            </a:pPr>
            <a:r>
              <a:rPr lang="en-US" altLang="zh-CN" sz="2300"/>
              <a:t>142857 is cyclic </a:t>
            </a:r>
          </a:p>
          <a:p>
            <a:pPr lvl="1" eaLnBrk="1" hangingPunct="1">
              <a:buFont typeface="Wingdings" panose="05000000000000000000" pitchFamily="2" charset="2"/>
              <a:buNone/>
            </a:pPr>
            <a:r>
              <a:rPr lang="en-US" altLang="zh-CN" sz="2300"/>
              <a:t>142856 is not cyclic </a:t>
            </a:r>
          </a:p>
          <a:p>
            <a:pPr lvl="1" eaLnBrk="1" hangingPunct="1">
              <a:buFont typeface="Wingdings" panose="05000000000000000000" pitchFamily="2" charset="2"/>
              <a:buNone/>
            </a:pPr>
            <a:r>
              <a:rPr lang="en-US" altLang="zh-CN" sz="2300"/>
              <a:t>142858 is not cyclic </a:t>
            </a:r>
          </a:p>
          <a:p>
            <a:pPr lvl="1" eaLnBrk="1" hangingPunct="1">
              <a:buFont typeface="Wingdings" panose="05000000000000000000" pitchFamily="2" charset="2"/>
              <a:buNone/>
            </a:pPr>
            <a:r>
              <a:rPr lang="en-US" altLang="zh-CN" sz="2300"/>
              <a:t>01 is not cyclic </a:t>
            </a:r>
          </a:p>
          <a:p>
            <a:pPr lvl="1" eaLnBrk="1" hangingPunct="1">
              <a:buFont typeface="Wingdings" panose="05000000000000000000" pitchFamily="2" charset="2"/>
              <a:buNone/>
            </a:pPr>
            <a:r>
              <a:rPr lang="en-US" altLang="zh-CN" sz="2300"/>
              <a:t>0588235294117647 is cycl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476F229C-73D4-4F96-B6B3-BED9155692D6}"/>
              </a:ext>
            </a:extLst>
          </p:cNvPr>
          <p:cNvSpPr>
            <a:spLocks noGrp="1" noChangeArrowheads="1"/>
          </p:cNvSpPr>
          <p:nvPr>
            <p:ph type="title"/>
          </p:nvPr>
        </p:nvSpPr>
        <p:spPr/>
        <p:txBody>
          <a:bodyPr/>
          <a:lstStyle/>
          <a:p>
            <a:pPr eaLnBrk="1" hangingPunct="1"/>
            <a:r>
              <a:rPr lang="zh-CN" altLang="en-US">
                <a:ea typeface="隶书" panose="02010509060101010101" pitchFamily="49" charset="-122"/>
              </a:rPr>
              <a:t>解题思路</a:t>
            </a:r>
          </a:p>
        </p:txBody>
      </p:sp>
      <p:sp>
        <p:nvSpPr>
          <p:cNvPr id="17410" name="Rectangle 3">
            <a:extLst>
              <a:ext uri="{FF2B5EF4-FFF2-40B4-BE49-F238E27FC236}">
                <a16:creationId xmlns:a16="http://schemas.microsoft.com/office/drawing/2014/main" id="{CBBDB475-589E-444A-A486-0BB662D8FC6A}"/>
              </a:ext>
            </a:extLst>
          </p:cNvPr>
          <p:cNvSpPr>
            <a:spLocks noGrp="1" noChangeArrowheads="1"/>
          </p:cNvSpPr>
          <p:nvPr>
            <p:ph idx="1"/>
          </p:nvPr>
        </p:nvSpPr>
        <p:spPr/>
        <p:txBody>
          <a:bodyPr/>
          <a:lstStyle/>
          <a:p>
            <a:pPr eaLnBrk="1" hangingPunct="1"/>
            <a:r>
              <a:rPr lang="zh-CN" altLang="en-US"/>
              <a:t>高精度的乘法：整数可能达</a:t>
            </a:r>
            <a:r>
              <a:rPr lang="en-US" altLang="zh-CN"/>
              <a:t>60</a:t>
            </a:r>
            <a:r>
              <a:rPr lang="zh-CN" altLang="en-US"/>
              <a:t>位</a:t>
            </a:r>
          </a:p>
          <a:p>
            <a:pPr lvl="1" eaLnBrk="1" hangingPunct="1"/>
            <a:r>
              <a:rPr lang="en-US" altLang="zh-CN"/>
              <a:t>X*1: Y</a:t>
            </a:r>
            <a:r>
              <a:rPr lang="en-US" altLang="zh-CN" baseline="-25000"/>
              <a:t>0</a:t>
            </a:r>
            <a:r>
              <a:rPr lang="en-US" altLang="zh-CN"/>
              <a:t> = X;</a:t>
            </a:r>
          </a:p>
          <a:p>
            <a:pPr lvl="1" eaLnBrk="1" hangingPunct="1"/>
            <a:r>
              <a:rPr lang="en-US" altLang="zh-CN"/>
              <a:t>X*2: Y</a:t>
            </a:r>
            <a:r>
              <a:rPr lang="en-US" altLang="zh-CN" baseline="-25000"/>
              <a:t>1</a:t>
            </a:r>
            <a:r>
              <a:rPr lang="en-US" altLang="zh-CN"/>
              <a:t> = Y</a:t>
            </a:r>
            <a:r>
              <a:rPr lang="en-US" altLang="zh-CN" baseline="-25000"/>
              <a:t>0</a:t>
            </a:r>
            <a:r>
              <a:rPr lang="en-US" altLang="zh-CN"/>
              <a:t>+X</a:t>
            </a:r>
          </a:p>
          <a:p>
            <a:pPr lvl="1" eaLnBrk="1" hangingPunct="1"/>
            <a:r>
              <a:rPr lang="en-US" altLang="zh-CN"/>
              <a:t>X*3: Y</a:t>
            </a:r>
            <a:r>
              <a:rPr lang="en-US" altLang="zh-CN" baseline="-25000"/>
              <a:t>2</a:t>
            </a:r>
            <a:r>
              <a:rPr lang="en-US" altLang="zh-CN"/>
              <a:t> = Y</a:t>
            </a:r>
            <a:r>
              <a:rPr lang="en-US" altLang="zh-CN" baseline="-25000"/>
              <a:t>1</a:t>
            </a:r>
            <a:r>
              <a:rPr lang="en-US" altLang="zh-CN"/>
              <a:t>+X</a:t>
            </a:r>
          </a:p>
          <a:p>
            <a:pPr lvl="1" eaLnBrk="1" hangingPunct="1"/>
            <a:r>
              <a:rPr lang="en-US" altLang="zh-CN"/>
              <a:t>……</a:t>
            </a:r>
          </a:p>
          <a:p>
            <a:pPr eaLnBrk="1" hangingPunct="1"/>
            <a:r>
              <a:rPr lang="en-US" altLang="zh-CN"/>
              <a:t>Y</a:t>
            </a:r>
            <a:r>
              <a:rPr lang="en-US" altLang="zh-CN" baseline="-25000"/>
              <a:t>i</a:t>
            </a:r>
            <a:r>
              <a:rPr lang="zh-CN" altLang="en-US"/>
              <a:t>是否是</a:t>
            </a:r>
            <a:r>
              <a:rPr lang="en-US" altLang="zh-CN"/>
              <a:t>X</a:t>
            </a:r>
            <a:r>
              <a:rPr lang="zh-CN" altLang="en-US"/>
              <a:t>的“循环”？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F95E2-CB90-40C2-8B7B-8924A085AD65}"/>
              </a:ext>
            </a:extLst>
          </p:cNvPr>
          <p:cNvSpPr>
            <a:spLocks noGrp="1"/>
          </p:cNvSpPr>
          <p:nvPr>
            <p:ph type="title"/>
          </p:nvPr>
        </p:nvSpPr>
        <p:spPr/>
        <p:txBody>
          <a:bodyPr/>
          <a:lstStyle/>
          <a:p>
            <a:r>
              <a:rPr lang="zh-CN" altLang="en-US" dirty="0"/>
              <a:t>课程信息</a:t>
            </a:r>
          </a:p>
        </p:txBody>
      </p:sp>
      <p:sp>
        <p:nvSpPr>
          <p:cNvPr id="3" name="内容占位符 2">
            <a:extLst>
              <a:ext uri="{FF2B5EF4-FFF2-40B4-BE49-F238E27FC236}">
                <a16:creationId xmlns:a16="http://schemas.microsoft.com/office/drawing/2014/main" id="{25C29F0E-82FD-4E73-91BA-715238997417}"/>
              </a:ext>
            </a:extLst>
          </p:cNvPr>
          <p:cNvSpPr>
            <a:spLocks noGrp="1"/>
          </p:cNvSpPr>
          <p:nvPr>
            <p:ph idx="1"/>
          </p:nvPr>
        </p:nvSpPr>
        <p:spPr/>
        <p:txBody>
          <a:bodyPr>
            <a:normAutofit lnSpcReduction="10000"/>
          </a:bodyPr>
          <a:lstStyle/>
          <a:p>
            <a:r>
              <a:rPr lang="zh-CN" altLang="en-US" dirty="0"/>
              <a:t>目标：授之于鱼 </a:t>
            </a:r>
            <a:r>
              <a:rPr lang="en-US" altLang="zh-CN" dirty="0"/>
              <a:t>&amp; </a:t>
            </a:r>
            <a:r>
              <a:rPr lang="zh-CN" altLang="en-US" dirty="0"/>
              <a:t>授之于渔</a:t>
            </a:r>
            <a:endParaRPr lang="en-US" altLang="zh-CN" dirty="0"/>
          </a:p>
          <a:p>
            <a:endParaRPr lang="en-US" altLang="zh-CN" dirty="0"/>
          </a:p>
          <a:p>
            <a:r>
              <a:rPr lang="zh-CN" altLang="en-US" dirty="0"/>
              <a:t>课程内容</a:t>
            </a:r>
          </a:p>
          <a:p>
            <a:pPr lvl="1"/>
            <a:r>
              <a:rPr lang="en-US" altLang="zh-CN" dirty="0"/>
              <a:t>C </a:t>
            </a:r>
            <a:r>
              <a:rPr lang="zh-CN" altLang="en-US" dirty="0"/>
              <a:t>语言进阶：位运算、字符串、高精度数、递归</a:t>
            </a:r>
          </a:p>
          <a:p>
            <a:pPr lvl="1"/>
            <a:r>
              <a:rPr lang="zh-CN" altLang="en-US" dirty="0"/>
              <a:t>程序设计语言 ：</a:t>
            </a:r>
            <a:r>
              <a:rPr lang="en-US" altLang="zh-CN" dirty="0"/>
              <a:t>1-&gt;N</a:t>
            </a:r>
          </a:p>
          <a:p>
            <a:pPr lvl="1"/>
            <a:r>
              <a:rPr lang="zh-CN" altLang="en-US" dirty="0"/>
              <a:t>编程实践方法和工具：软件工程初步</a:t>
            </a:r>
            <a:endParaRPr lang="en-US" altLang="zh-CN" dirty="0"/>
          </a:p>
          <a:p>
            <a:endParaRPr lang="en-US" altLang="zh-CN" dirty="0"/>
          </a:p>
          <a:p>
            <a:r>
              <a:rPr lang="zh-CN" altLang="en-US" dirty="0"/>
              <a:t>考核方式（优秀率不超过</a:t>
            </a:r>
            <a:r>
              <a:rPr lang="en-US" altLang="zh-CN" dirty="0"/>
              <a:t>40%</a:t>
            </a:r>
            <a:r>
              <a:rPr lang="zh-CN" altLang="en-US" dirty="0"/>
              <a:t>）</a:t>
            </a:r>
            <a:endParaRPr lang="en-US" altLang="zh-CN" dirty="0"/>
          </a:p>
          <a:p>
            <a:pPr lvl="1"/>
            <a:r>
              <a:rPr lang="zh-CN" altLang="en-US" dirty="0"/>
              <a:t>三类实验：</a:t>
            </a:r>
            <a:r>
              <a:rPr lang="en-US" altLang="zh-CN" dirty="0"/>
              <a:t>A-OJ</a:t>
            </a:r>
            <a:r>
              <a:rPr lang="zh-CN" altLang="en-US" dirty="0"/>
              <a:t>；</a:t>
            </a:r>
            <a:r>
              <a:rPr lang="en-US" altLang="zh-CN" dirty="0"/>
              <a:t>B-</a:t>
            </a:r>
            <a:r>
              <a:rPr lang="zh-CN" altLang="en-US" dirty="0"/>
              <a:t>个人</a:t>
            </a:r>
            <a:r>
              <a:rPr lang="en-US" altLang="zh-CN" dirty="0"/>
              <a:t>/</a:t>
            </a:r>
            <a:r>
              <a:rPr lang="zh-CN" altLang="en-US" dirty="0"/>
              <a:t>成对；</a:t>
            </a:r>
            <a:r>
              <a:rPr lang="en-US" altLang="zh-CN" dirty="0"/>
              <a:t>C-</a:t>
            </a:r>
            <a:r>
              <a:rPr lang="zh-CN" altLang="en-US" dirty="0"/>
              <a:t>分组；</a:t>
            </a:r>
            <a:endParaRPr lang="en-US" altLang="zh-CN" dirty="0"/>
          </a:p>
          <a:p>
            <a:pPr lvl="1"/>
            <a:r>
              <a:rPr lang="zh-CN" altLang="en-US" dirty="0"/>
              <a:t>二次测试：</a:t>
            </a:r>
            <a:r>
              <a:rPr lang="en-US" altLang="zh-CN" dirty="0"/>
              <a:t>3</a:t>
            </a:r>
            <a:r>
              <a:rPr lang="zh-CN" altLang="en-US" dirty="0"/>
              <a:t>月下旬（校内比赛，</a:t>
            </a:r>
            <a:r>
              <a:rPr lang="zh-CN" altLang="en-US" dirty="0">
                <a:solidFill>
                  <a:srgbClr val="FF0000"/>
                </a:solidFill>
              </a:rPr>
              <a:t>可选</a:t>
            </a:r>
            <a:r>
              <a:rPr lang="zh-CN" altLang="en-US" dirty="0"/>
              <a:t>），</a:t>
            </a:r>
            <a:r>
              <a:rPr lang="en-US" altLang="zh-CN" dirty="0"/>
              <a:t>5</a:t>
            </a:r>
            <a:r>
              <a:rPr lang="zh-CN" altLang="en-US" dirty="0"/>
              <a:t>月下旬（课程结束）；</a:t>
            </a:r>
            <a:endParaRPr lang="en-US" altLang="zh-CN" dirty="0"/>
          </a:p>
          <a:p>
            <a:pPr lvl="1"/>
            <a:r>
              <a:rPr lang="zh-CN" altLang="en-US" dirty="0"/>
              <a:t>一个报告：个人报告；</a:t>
            </a:r>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352619B0-423D-4DF4-B5A4-4591EA831FAF}"/>
              </a:ext>
            </a:extLst>
          </p:cNvPr>
          <p:cNvSpPr>
            <a:spLocks noGrp="1"/>
          </p:cNvSpPr>
          <p:nvPr>
            <p:ph type="sldNum" sz="quarter" idx="12"/>
          </p:nvPr>
        </p:nvSpPr>
        <p:spPr/>
        <p:txBody>
          <a:bodyPr/>
          <a:lstStyle/>
          <a:p>
            <a:fld id="{27C45CD9-0508-4D1E-923D-4DFDAA610D19}" type="slidenum">
              <a:rPr lang="zh-CN" altLang="en-US" smtClean="0"/>
              <a:t>4</a:t>
            </a:fld>
            <a:endParaRPr lang="zh-CN" altLang="en-US"/>
          </a:p>
        </p:txBody>
      </p:sp>
    </p:spTree>
    <p:extLst>
      <p:ext uri="{BB962C8B-B14F-4D97-AF65-F5344CB8AC3E}">
        <p14:creationId xmlns:p14="http://schemas.microsoft.com/office/powerpoint/2010/main" val="1978262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43EF8AA1-5BB8-450D-8766-875E7C7CADA3}"/>
              </a:ext>
            </a:extLst>
          </p:cNvPr>
          <p:cNvSpPr>
            <a:spLocks noGrp="1" noChangeArrowheads="1"/>
          </p:cNvSpPr>
          <p:nvPr>
            <p:ph type="title"/>
          </p:nvPr>
        </p:nvSpPr>
        <p:spPr/>
        <p:txBody>
          <a:bodyPr/>
          <a:lstStyle/>
          <a:p>
            <a:pPr eaLnBrk="1" hangingPunct="1"/>
            <a:r>
              <a:rPr lang="zh-CN" altLang="en-US">
                <a:solidFill>
                  <a:schemeClr val="tx1"/>
                </a:solidFill>
                <a:latin typeface="隶书" panose="02010509060101010101" pitchFamily="49" charset="-122"/>
                <a:ea typeface="隶书" panose="02010509060101010101" pitchFamily="49" charset="-122"/>
              </a:rPr>
              <a:t>解题思路</a:t>
            </a:r>
            <a:r>
              <a:rPr lang="en-US" altLang="zh-CN">
                <a:solidFill>
                  <a:schemeClr val="tx1"/>
                </a:solidFill>
                <a:latin typeface="隶书" panose="02010509060101010101" pitchFamily="49" charset="-122"/>
                <a:ea typeface="隶书" panose="02010509060101010101" pitchFamily="49" charset="-122"/>
              </a:rPr>
              <a:t>: Y</a:t>
            </a:r>
            <a:r>
              <a:rPr lang="en-US" altLang="zh-CN" baseline="-25000">
                <a:solidFill>
                  <a:schemeClr val="tx1"/>
                </a:solidFill>
                <a:latin typeface="隶书" panose="02010509060101010101" pitchFamily="49" charset="-122"/>
                <a:ea typeface="隶书" panose="02010509060101010101" pitchFamily="49" charset="-122"/>
              </a:rPr>
              <a:t>i</a:t>
            </a:r>
            <a:r>
              <a:rPr lang="zh-CN" altLang="en-US">
                <a:solidFill>
                  <a:schemeClr val="tx1"/>
                </a:solidFill>
                <a:latin typeface="隶书" panose="02010509060101010101" pitchFamily="49" charset="-122"/>
                <a:ea typeface="隶书" panose="02010509060101010101" pitchFamily="49" charset="-122"/>
              </a:rPr>
              <a:t>是否是</a:t>
            </a:r>
            <a:r>
              <a:rPr lang="en-US" altLang="zh-CN">
                <a:solidFill>
                  <a:schemeClr val="tx1"/>
                </a:solidFill>
                <a:latin typeface="隶书" panose="02010509060101010101" pitchFamily="49" charset="-122"/>
                <a:ea typeface="隶书" panose="02010509060101010101" pitchFamily="49" charset="-122"/>
              </a:rPr>
              <a:t>X</a:t>
            </a:r>
            <a:r>
              <a:rPr lang="zh-CN" altLang="en-US">
                <a:solidFill>
                  <a:schemeClr val="tx1"/>
                </a:solidFill>
                <a:latin typeface="隶书" panose="02010509060101010101" pitchFamily="49" charset="-122"/>
                <a:ea typeface="隶书" panose="02010509060101010101" pitchFamily="49" charset="-122"/>
              </a:rPr>
              <a:t>的</a:t>
            </a:r>
            <a:r>
              <a:rPr lang="zh-CN" altLang="en-US">
                <a:solidFill>
                  <a:schemeClr val="tx1"/>
                </a:solidFill>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循环</a:t>
            </a:r>
            <a:r>
              <a:rPr lang="zh-CN" altLang="en-US">
                <a:solidFill>
                  <a:schemeClr val="tx1"/>
                </a:solidFill>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a:t>
            </a:r>
          </a:p>
        </p:txBody>
      </p:sp>
      <p:sp>
        <p:nvSpPr>
          <p:cNvPr id="18434" name="Rectangle 3">
            <a:extLst>
              <a:ext uri="{FF2B5EF4-FFF2-40B4-BE49-F238E27FC236}">
                <a16:creationId xmlns:a16="http://schemas.microsoft.com/office/drawing/2014/main" id="{47BD6582-96AF-4A41-8079-044EB41DC485}"/>
              </a:ext>
            </a:extLst>
          </p:cNvPr>
          <p:cNvSpPr>
            <a:spLocks noGrp="1" noChangeArrowheads="1"/>
          </p:cNvSpPr>
          <p:nvPr>
            <p:ph idx="1"/>
          </p:nvPr>
        </p:nvSpPr>
        <p:spPr/>
        <p:txBody>
          <a:bodyPr/>
          <a:lstStyle/>
          <a:p>
            <a:pPr eaLnBrk="1" hangingPunct="1"/>
            <a:r>
              <a:rPr lang="zh-CN" altLang="en-US"/>
              <a:t>穷举：</a:t>
            </a:r>
            <a:r>
              <a:rPr lang="en-US" altLang="zh-CN"/>
              <a:t>N</a:t>
            </a:r>
            <a:r>
              <a:rPr lang="zh-CN" altLang="en-US"/>
              <a:t>位整数，循环移位可以有</a:t>
            </a:r>
            <a:r>
              <a:rPr lang="en-US" altLang="zh-CN"/>
              <a:t>N</a:t>
            </a:r>
            <a:r>
              <a:rPr lang="zh-CN" altLang="en-US"/>
              <a:t>种可能</a:t>
            </a:r>
          </a:p>
          <a:p>
            <a:pPr eaLnBrk="1" hangingPunct="1"/>
            <a:r>
              <a:rPr lang="zh-CN" altLang="en-US"/>
              <a:t>循环移位方法：</a:t>
            </a:r>
          </a:p>
          <a:p>
            <a:pPr lvl="1" eaLnBrk="1" hangingPunct="1"/>
            <a:r>
              <a:rPr lang="en-US" altLang="zh-CN"/>
              <a:t>Y</a:t>
            </a:r>
            <a:r>
              <a:rPr lang="en-US" altLang="zh-CN" baseline="-25000"/>
              <a:t>i</a:t>
            </a:r>
            <a:r>
              <a:rPr lang="zh-CN" altLang="en-US"/>
              <a:t>是否是“</a:t>
            </a:r>
            <a:r>
              <a:rPr lang="en-US" altLang="zh-CN"/>
              <a:t>XX” </a:t>
            </a:r>
            <a:r>
              <a:rPr lang="zh-CN" altLang="en-US"/>
              <a:t>的子串？</a:t>
            </a:r>
          </a:p>
        </p:txBody>
      </p:sp>
      <p:sp>
        <p:nvSpPr>
          <p:cNvPr id="18435" name="Text Box 4">
            <a:extLst>
              <a:ext uri="{FF2B5EF4-FFF2-40B4-BE49-F238E27FC236}">
                <a16:creationId xmlns:a16="http://schemas.microsoft.com/office/drawing/2014/main" id="{2B094898-B026-4121-9F7B-730D5612DA13}"/>
              </a:ext>
            </a:extLst>
          </p:cNvPr>
          <p:cNvSpPr txBox="1">
            <a:spLocks noChangeArrowheads="1"/>
          </p:cNvSpPr>
          <p:nvPr/>
        </p:nvSpPr>
        <p:spPr bwMode="auto">
          <a:xfrm>
            <a:off x="2351089" y="3277378"/>
            <a:ext cx="503237"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1</a:t>
            </a:r>
          </a:p>
        </p:txBody>
      </p:sp>
      <p:sp>
        <p:nvSpPr>
          <p:cNvPr id="18436" name="Text Box 5">
            <a:extLst>
              <a:ext uri="{FF2B5EF4-FFF2-40B4-BE49-F238E27FC236}">
                <a16:creationId xmlns:a16="http://schemas.microsoft.com/office/drawing/2014/main" id="{DBBD2E8E-7AD9-43A6-8B1F-7B2447CB83E8}"/>
              </a:ext>
            </a:extLst>
          </p:cNvPr>
          <p:cNvSpPr txBox="1">
            <a:spLocks noChangeArrowheads="1"/>
          </p:cNvSpPr>
          <p:nvPr/>
        </p:nvSpPr>
        <p:spPr bwMode="auto">
          <a:xfrm>
            <a:off x="2855914" y="3277378"/>
            <a:ext cx="503237"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2</a:t>
            </a:r>
          </a:p>
        </p:txBody>
      </p:sp>
      <p:sp>
        <p:nvSpPr>
          <p:cNvPr id="18437" name="Text Box 6">
            <a:extLst>
              <a:ext uri="{FF2B5EF4-FFF2-40B4-BE49-F238E27FC236}">
                <a16:creationId xmlns:a16="http://schemas.microsoft.com/office/drawing/2014/main" id="{8A98EA2D-E623-4C70-9B23-594CE362CB4C}"/>
              </a:ext>
            </a:extLst>
          </p:cNvPr>
          <p:cNvSpPr txBox="1">
            <a:spLocks noChangeArrowheads="1"/>
          </p:cNvSpPr>
          <p:nvPr/>
        </p:nvSpPr>
        <p:spPr bwMode="auto">
          <a:xfrm>
            <a:off x="3359150" y="3277378"/>
            <a:ext cx="503238"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3</a:t>
            </a:r>
          </a:p>
        </p:txBody>
      </p:sp>
      <p:sp>
        <p:nvSpPr>
          <p:cNvPr id="18438" name="Text Box 7">
            <a:extLst>
              <a:ext uri="{FF2B5EF4-FFF2-40B4-BE49-F238E27FC236}">
                <a16:creationId xmlns:a16="http://schemas.microsoft.com/office/drawing/2014/main" id="{4EFF779A-327B-425E-AA88-FC50A7A76C27}"/>
              </a:ext>
            </a:extLst>
          </p:cNvPr>
          <p:cNvSpPr txBox="1">
            <a:spLocks noChangeArrowheads="1"/>
          </p:cNvSpPr>
          <p:nvPr/>
        </p:nvSpPr>
        <p:spPr bwMode="auto">
          <a:xfrm>
            <a:off x="3863975" y="3277378"/>
            <a:ext cx="503238"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4</a:t>
            </a:r>
          </a:p>
        </p:txBody>
      </p:sp>
      <p:sp>
        <p:nvSpPr>
          <p:cNvPr id="18439" name="Text Box 8">
            <a:extLst>
              <a:ext uri="{FF2B5EF4-FFF2-40B4-BE49-F238E27FC236}">
                <a16:creationId xmlns:a16="http://schemas.microsoft.com/office/drawing/2014/main" id="{B85B6961-758E-44E5-95BF-ABB1860B5C55}"/>
              </a:ext>
            </a:extLst>
          </p:cNvPr>
          <p:cNvSpPr txBox="1">
            <a:spLocks noChangeArrowheads="1"/>
          </p:cNvSpPr>
          <p:nvPr/>
        </p:nvSpPr>
        <p:spPr bwMode="auto">
          <a:xfrm>
            <a:off x="4367214" y="3277378"/>
            <a:ext cx="503237"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5</a:t>
            </a:r>
          </a:p>
        </p:txBody>
      </p:sp>
      <p:sp>
        <p:nvSpPr>
          <p:cNvPr id="18440" name="Text Box 9">
            <a:extLst>
              <a:ext uri="{FF2B5EF4-FFF2-40B4-BE49-F238E27FC236}">
                <a16:creationId xmlns:a16="http://schemas.microsoft.com/office/drawing/2014/main" id="{76A76018-CBAA-410F-A3E9-ABCE921BCFFD}"/>
              </a:ext>
            </a:extLst>
          </p:cNvPr>
          <p:cNvSpPr txBox="1">
            <a:spLocks noChangeArrowheads="1"/>
          </p:cNvSpPr>
          <p:nvPr/>
        </p:nvSpPr>
        <p:spPr bwMode="auto">
          <a:xfrm>
            <a:off x="4872039" y="3277378"/>
            <a:ext cx="503237"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6</a:t>
            </a:r>
          </a:p>
        </p:txBody>
      </p:sp>
      <p:sp>
        <p:nvSpPr>
          <p:cNvPr id="18441" name="Text Box 10">
            <a:extLst>
              <a:ext uri="{FF2B5EF4-FFF2-40B4-BE49-F238E27FC236}">
                <a16:creationId xmlns:a16="http://schemas.microsoft.com/office/drawing/2014/main" id="{9036F9E4-948E-4AFB-BBB1-781F4F3D9AA1}"/>
              </a:ext>
            </a:extLst>
          </p:cNvPr>
          <p:cNvSpPr txBox="1">
            <a:spLocks noChangeArrowheads="1"/>
          </p:cNvSpPr>
          <p:nvPr/>
        </p:nvSpPr>
        <p:spPr bwMode="auto">
          <a:xfrm>
            <a:off x="5375275" y="3277378"/>
            <a:ext cx="503238"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7 </a:t>
            </a:r>
          </a:p>
        </p:txBody>
      </p:sp>
      <p:sp>
        <p:nvSpPr>
          <p:cNvPr id="18442" name="Text Box 11">
            <a:extLst>
              <a:ext uri="{FF2B5EF4-FFF2-40B4-BE49-F238E27FC236}">
                <a16:creationId xmlns:a16="http://schemas.microsoft.com/office/drawing/2014/main" id="{D74A4DC8-0B42-4F78-9BC6-89205C686875}"/>
              </a:ext>
            </a:extLst>
          </p:cNvPr>
          <p:cNvSpPr txBox="1">
            <a:spLocks noChangeArrowheads="1"/>
          </p:cNvSpPr>
          <p:nvPr/>
        </p:nvSpPr>
        <p:spPr bwMode="auto">
          <a:xfrm>
            <a:off x="5880100" y="3277378"/>
            <a:ext cx="503238"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 1</a:t>
            </a:r>
          </a:p>
        </p:txBody>
      </p:sp>
      <p:sp>
        <p:nvSpPr>
          <p:cNvPr id="18443" name="Text Box 12">
            <a:extLst>
              <a:ext uri="{FF2B5EF4-FFF2-40B4-BE49-F238E27FC236}">
                <a16:creationId xmlns:a16="http://schemas.microsoft.com/office/drawing/2014/main" id="{5A80B529-6983-491C-ADD0-84B35F68E52C}"/>
              </a:ext>
            </a:extLst>
          </p:cNvPr>
          <p:cNvSpPr txBox="1">
            <a:spLocks noChangeArrowheads="1"/>
          </p:cNvSpPr>
          <p:nvPr/>
        </p:nvSpPr>
        <p:spPr bwMode="auto">
          <a:xfrm>
            <a:off x="6383339" y="3277378"/>
            <a:ext cx="503237"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2</a:t>
            </a:r>
          </a:p>
        </p:txBody>
      </p:sp>
      <p:sp>
        <p:nvSpPr>
          <p:cNvPr id="18444" name="Text Box 13">
            <a:extLst>
              <a:ext uri="{FF2B5EF4-FFF2-40B4-BE49-F238E27FC236}">
                <a16:creationId xmlns:a16="http://schemas.microsoft.com/office/drawing/2014/main" id="{E8A76EA3-8CFA-4F57-A4B2-07ABEB27E8B3}"/>
              </a:ext>
            </a:extLst>
          </p:cNvPr>
          <p:cNvSpPr txBox="1">
            <a:spLocks noChangeArrowheads="1"/>
          </p:cNvSpPr>
          <p:nvPr/>
        </p:nvSpPr>
        <p:spPr bwMode="auto">
          <a:xfrm>
            <a:off x="6888164" y="3277378"/>
            <a:ext cx="503237"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 3</a:t>
            </a:r>
          </a:p>
        </p:txBody>
      </p:sp>
      <p:sp>
        <p:nvSpPr>
          <p:cNvPr id="18445" name="Text Box 14">
            <a:extLst>
              <a:ext uri="{FF2B5EF4-FFF2-40B4-BE49-F238E27FC236}">
                <a16:creationId xmlns:a16="http://schemas.microsoft.com/office/drawing/2014/main" id="{4C9D1F02-9854-4CB6-A59F-2E7CF75ADCDE}"/>
              </a:ext>
            </a:extLst>
          </p:cNvPr>
          <p:cNvSpPr txBox="1">
            <a:spLocks noChangeArrowheads="1"/>
          </p:cNvSpPr>
          <p:nvPr/>
        </p:nvSpPr>
        <p:spPr bwMode="auto">
          <a:xfrm>
            <a:off x="7391400" y="3277378"/>
            <a:ext cx="503238"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4 </a:t>
            </a:r>
          </a:p>
        </p:txBody>
      </p:sp>
      <p:sp>
        <p:nvSpPr>
          <p:cNvPr id="18446" name="Text Box 15">
            <a:extLst>
              <a:ext uri="{FF2B5EF4-FFF2-40B4-BE49-F238E27FC236}">
                <a16:creationId xmlns:a16="http://schemas.microsoft.com/office/drawing/2014/main" id="{FACE395F-EBF6-4FE5-AA5C-7471081AA647}"/>
              </a:ext>
            </a:extLst>
          </p:cNvPr>
          <p:cNvSpPr txBox="1">
            <a:spLocks noChangeArrowheads="1"/>
          </p:cNvSpPr>
          <p:nvPr/>
        </p:nvSpPr>
        <p:spPr bwMode="auto">
          <a:xfrm>
            <a:off x="7894639" y="3277378"/>
            <a:ext cx="503237"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5 </a:t>
            </a:r>
          </a:p>
        </p:txBody>
      </p:sp>
      <p:sp>
        <p:nvSpPr>
          <p:cNvPr id="18447" name="Text Box 16">
            <a:extLst>
              <a:ext uri="{FF2B5EF4-FFF2-40B4-BE49-F238E27FC236}">
                <a16:creationId xmlns:a16="http://schemas.microsoft.com/office/drawing/2014/main" id="{47B3A84A-FDA3-4A15-9910-72F00476461D}"/>
              </a:ext>
            </a:extLst>
          </p:cNvPr>
          <p:cNvSpPr txBox="1">
            <a:spLocks noChangeArrowheads="1"/>
          </p:cNvSpPr>
          <p:nvPr/>
        </p:nvSpPr>
        <p:spPr bwMode="auto">
          <a:xfrm>
            <a:off x="8399464" y="3277378"/>
            <a:ext cx="503237"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6</a:t>
            </a:r>
          </a:p>
        </p:txBody>
      </p:sp>
      <p:sp>
        <p:nvSpPr>
          <p:cNvPr id="18448" name="Text Box 17">
            <a:extLst>
              <a:ext uri="{FF2B5EF4-FFF2-40B4-BE49-F238E27FC236}">
                <a16:creationId xmlns:a16="http://schemas.microsoft.com/office/drawing/2014/main" id="{3AC7F31B-2502-4AFD-8FF7-CA215EEDCBEE}"/>
              </a:ext>
            </a:extLst>
          </p:cNvPr>
          <p:cNvSpPr txBox="1">
            <a:spLocks noChangeArrowheads="1"/>
          </p:cNvSpPr>
          <p:nvPr/>
        </p:nvSpPr>
        <p:spPr bwMode="auto">
          <a:xfrm>
            <a:off x="8902700" y="3277378"/>
            <a:ext cx="503238" cy="461665"/>
          </a:xfrm>
          <a:prstGeom prst="rect">
            <a:avLst/>
          </a:prstGeom>
          <a:solidFill>
            <a:srgbClr val="0000FF"/>
          </a:solidFill>
          <a:ln w="28575">
            <a:solidFill>
              <a:srgbClr val="FFFF00"/>
            </a:solidFill>
            <a:miter lim="800000"/>
            <a:headEnd/>
            <a:tailEnd/>
          </a:ln>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7 </a:t>
            </a:r>
          </a:p>
        </p:txBody>
      </p:sp>
      <p:sp>
        <p:nvSpPr>
          <p:cNvPr id="18449" name="Text Box 18">
            <a:extLst>
              <a:ext uri="{FF2B5EF4-FFF2-40B4-BE49-F238E27FC236}">
                <a16:creationId xmlns:a16="http://schemas.microsoft.com/office/drawing/2014/main" id="{001CB2BA-2754-4472-82C0-1EC97752C376}"/>
              </a:ext>
            </a:extLst>
          </p:cNvPr>
          <p:cNvSpPr txBox="1">
            <a:spLocks noChangeArrowheads="1"/>
          </p:cNvSpPr>
          <p:nvPr/>
        </p:nvSpPr>
        <p:spPr bwMode="auto">
          <a:xfrm>
            <a:off x="9409114" y="3277378"/>
            <a:ext cx="503237" cy="46166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a:latin typeface="Times New Roman" panose="02020603050405020304" pitchFamily="18" charset="0"/>
              </a:rPr>
              <a:t>\0 </a:t>
            </a:r>
          </a:p>
        </p:txBody>
      </p:sp>
      <p:sp>
        <p:nvSpPr>
          <p:cNvPr id="18450" name="Line 19">
            <a:extLst>
              <a:ext uri="{FF2B5EF4-FFF2-40B4-BE49-F238E27FC236}">
                <a16:creationId xmlns:a16="http://schemas.microsoft.com/office/drawing/2014/main" id="{16859ED9-725E-4191-AE46-AB12405F87FD}"/>
              </a:ext>
            </a:extLst>
          </p:cNvPr>
          <p:cNvSpPr>
            <a:spLocks noChangeShapeType="1"/>
          </p:cNvSpPr>
          <p:nvPr/>
        </p:nvSpPr>
        <p:spPr bwMode="auto">
          <a:xfrm>
            <a:off x="2351088" y="3834591"/>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Line 20">
            <a:extLst>
              <a:ext uri="{FF2B5EF4-FFF2-40B4-BE49-F238E27FC236}">
                <a16:creationId xmlns:a16="http://schemas.microsoft.com/office/drawing/2014/main" id="{42263B35-601A-4210-949A-69A872B1158A}"/>
              </a:ext>
            </a:extLst>
          </p:cNvPr>
          <p:cNvSpPr>
            <a:spLocks noChangeShapeType="1"/>
          </p:cNvSpPr>
          <p:nvPr/>
        </p:nvSpPr>
        <p:spPr bwMode="auto">
          <a:xfrm>
            <a:off x="2351088" y="4123515"/>
            <a:ext cx="352901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2" name="Line 21">
            <a:extLst>
              <a:ext uri="{FF2B5EF4-FFF2-40B4-BE49-F238E27FC236}">
                <a16:creationId xmlns:a16="http://schemas.microsoft.com/office/drawing/2014/main" id="{33AA67A2-91B6-4848-BFA4-8B8EA212B207}"/>
              </a:ext>
            </a:extLst>
          </p:cNvPr>
          <p:cNvSpPr>
            <a:spLocks noChangeShapeType="1"/>
          </p:cNvSpPr>
          <p:nvPr/>
        </p:nvSpPr>
        <p:spPr bwMode="auto">
          <a:xfrm>
            <a:off x="5880100" y="3834591"/>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3" name="Line 22">
            <a:extLst>
              <a:ext uri="{FF2B5EF4-FFF2-40B4-BE49-F238E27FC236}">
                <a16:creationId xmlns:a16="http://schemas.microsoft.com/office/drawing/2014/main" id="{A0EC92CE-37B0-4DFA-AA85-70A0C695E055}"/>
              </a:ext>
            </a:extLst>
          </p:cNvPr>
          <p:cNvSpPr>
            <a:spLocks noChangeShapeType="1"/>
          </p:cNvSpPr>
          <p:nvPr/>
        </p:nvSpPr>
        <p:spPr bwMode="auto">
          <a:xfrm>
            <a:off x="2854325" y="4339416"/>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23">
            <a:extLst>
              <a:ext uri="{FF2B5EF4-FFF2-40B4-BE49-F238E27FC236}">
                <a16:creationId xmlns:a16="http://schemas.microsoft.com/office/drawing/2014/main" id="{34DAB2E2-ACD2-4608-A95E-C7D048BD298D}"/>
              </a:ext>
            </a:extLst>
          </p:cNvPr>
          <p:cNvSpPr>
            <a:spLocks noChangeShapeType="1"/>
          </p:cNvSpPr>
          <p:nvPr/>
        </p:nvSpPr>
        <p:spPr bwMode="auto">
          <a:xfrm>
            <a:off x="2854326" y="4628340"/>
            <a:ext cx="352901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Line 24">
            <a:extLst>
              <a:ext uri="{FF2B5EF4-FFF2-40B4-BE49-F238E27FC236}">
                <a16:creationId xmlns:a16="http://schemas.microsoft.com/office/drawing/2014/main" id="{011747CF-22E5-40BD-A4E6-4B46DEB44F46}"/>
              </a:ext>
            </a:extLst>
          </p:cNvPr>
          <p:cNvSpPr>
            <a:spLocks noChangeShapeType="1"/>
          </p:cNvSpPr>
          <p:nvPr/>
        </p:nvSpPr>
        <p:spPr bwMode="auto">
          <a:xfrm>
            <a:off x="6383338" y="4339416"/>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25">
            <a:extLst>
              <a:ext uri="{FF2B5EF4-FFF2-40B4-BE49-F238E27FC236}">
                <a16:creationId xmlns:a16="http://schemas.microsoft.com/office/drawing/2014/main" id="{75E23031-93DA-42D7-B0F5-8F954A1FDDD0}"/>
              </a:ext>
            </a:extLst>
          </p:cNvPr>
          <p:cNvSpPr>
            <a:spLocks noChangeShapeType="1"/>
          </p:cNvSpPr>
          <p:nvPr/>
        </p:nvSpPr>
        <p:spPr bwMode="auto">
          <a:xfrm>
            <a:off x="3359150" y="4844241"/>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Line 26">
            <a:extLst>
              <a:ext uri="{FF2B5EF4-FFF2-40B4-BE49-F238E27FC236}">
                <a16:creationId xmlns:a16="http://schemas.microsoft.com/office/drawing/2014/main" id="{C0045BAC-0E11-41A4-920D-835A817A5FE8}"/>
              </a:ext>
            </a:extLst>
          </p:cNvPr>
          <p:cNvSpPr>
            <a:spLocks noChangeShapeType="1"/>
          </p:cNvSpPr>
          <p:nvPr/>
        </p:nvSpPr>
        <p:spPr bwMode="auto">
          <a:xfrm>
            <a:off x="3359151" y="5133165"/>
            <a:ext cx="352901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8" name="Line 27">
            <a:extLst>
              <a:ext uri="{FF2B5EF4-FFF2-40B4-BE49-F238E27FC236}">
                <a16:creationId xmlns:a16="http://schemas.microsoft.com/office/drawing/2014/main" id="{FFEEEDF6-EB39-44DA-8678-8A0716432BAC}"/>
              </a:ext>
            </a:extLst>
          </p:cNvPr>
          <p:cNvSpPr>
            <a:spLocks noChangeShapeType="1"/>
          </p:cNvSpPr>
          <p:nvPr/>
        </p:nvSpPr>
        <p:spPr bwMode="auto">
          <a:xfrm>
            <a:off x="6888163" y="4844241"/>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9" name="Line 28">
            <a:extLst>
              <a:ext uri="{FF2B5EF4-FFF2-40B4-BE49-F238E27FC236}">
                <a16:creationId xmlns:a16="http://schemas.microsoft.com/office/drawing/2014/main" id="{C1103966-A711-495A-93EB-27A5D4D8CEFE}"/>
              </a:ext>
            </a:extLst>
          </p:cNvPr>
          <p:cNvSpPr>
            <a:spLocks noChangeShapeType="1"/>
          </p:cNvSpPr>
          <p:nvPr/>
        </p:nvSpPr>
        <p:spPr bwMode="auto">
          <a:xfrm>
            <a:off x="3862388" y="5347478"/>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29">
            <a:extLst>
              <a:ext uri="{FF2B5EF4-FFF2-40B4-BE49-F238E27FC236}">
                <a16:creationId xmlns:a16="http://schemas.microsoft.com/office/drawing/2014/main" id="{D75BD672-AD7A-4501-A17C-9CDEA8415DD7}"/>
              </a:ext>
            </a:extLst>
          </p:cNvPr>
          <p:cNvSpPr>
            <a:spLocks noChangeShapeType="1"/>
          </p:cNvSpPr>
          <p:nvPr/>
        </p:nvSpPr>
        <p:spPr bwMode="auto">
          <a:xfrm>
            <a:off x="3862388" y="5636402"/>
            <a:ext cx="3529012"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Line 30">
            <a:extLst>
              <a:ext uri="{FF2B5EF4-FFF2-40B4-BE49-F238E27FC236}">
                <a16:creationId xmlns:a16="http://schemas.microsoft.com/office/drawing/2014/main" id="{58047AB5-7031-4C4D-8B25-387DF875EB76}"/>
              </a:ext>
            </a:extLst>
          </p:cNvPr>
          <p:cNvSpPr>
            <a:spLocks noChangeShapeType="1"/>
          </p:cNvSpPr>
          <p:nvPr/>
        </p:nvSpPr>
        <p:spPr bwMode="auto">
          <a:xfrm>
            <a:off x="7391400" y="5347478"/>
            <a:ext cx="0" cy="2889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a:extLst>
              <a:ext uri="{FF2B5EF4-FFF2-40B4-BE49-F238E27FC236}">
                <a16:creationId xmlns:a16="http://schemas.microsoft.com/office/drawing/2014/main" id="{D0A44BA4-4561-4120-805C-486E88CD0404}"/>
              </a:ext>
            </a:extLst>
          </p:cNvPr>
          <p:cNvSpPr>
            <a:spLocks noChangeArrowheads="1"/>
          </p:cNvSpPr>
          <p:nvPr/>
        </p:nvSpPr>
        <p:spPr bwMode="auto">
          <a:xfrm>
            <a:off x="1524000" y="1"/>
            <a:ext cx="9144000" cy="668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#include &lt;stdio.h&gt;</a:t>
            </a:r>
          </a:p>
          <a:p>
            <a:r>
              <a:rPr lang="en-US" altLang="zh-CN"/>
              <a:t>#include &lt;string.h&gt;</a:t>
            </a:r>
          </a:p>
          <a:p>
            <a:r>
              <a:rPr lang="en-US" altLang="zh-CN"/>
              <a:t>#define MAX_LEN 201</a:t>
            </a:r>
          </a:p>
          <a:p>
            <a:r>
              <a:rPr lang="en-US" altLang="zh-CN"/>
              <a:t>int an1[MAX_LEN+10];</a:t>
            </a:r>
          </a:p>
          <a:p>
            <a:r>
              <a:rPr lang="en-US" altLang="zh-CN"/>
              <a:t>int an2[MAX_LEN+10];</a:t>
            </a:r>
          </a:p>
          <a:p>
            <a:r>
              <a:rPr lang="en-US" altLang="zh-CN"/>
              <a:t>char szLine1[MAX_LEN+10];</a:t>
            </a:r>
          </a:p>
          <a:p>
            <a:r>
              <a:rPr lang="en-US" altLang="zh-CN"/>
              <a:t>char szLine2[MAX_LEN+10];</a:t>
            </a:r>
          </a:p>
          <a:p>
            <a:r>
              <a:rPr lang="en-US" altLang="zh-CN"/>
              <a:t>char szDouble[2 * MAX_LEN + 10];</a:t>
            </a:r>
          </a:p>
          <a:p>
            <a:r>
              <a:rPr lang="en-US" altLang="zh-CN"/>
              <a:t>int Add(int nMaxLen , int * an1, int * an2)</a:t>
            </a:r>
          </a:p>
          <a:p>
            <a:r>
              <a:rPr lang="en-US" altLang="zh-CN"/>
              <a:t>//</a:t>
            </a:r>
            <a:r>
              <a:rPr lang="zh-CN" altLang="en-US"/>
              <a:t>将长度最多为 </a:t>
            </a:r>
            <a:r>
              <a:rPr lang="en-US" altLang="zh-CN"/>
              <a:t>nMaxLen </a:t>
            </a:r>
            <a:r>
              <a:rPr lang="zh-CN" altLang="en-US"/>
              <a:t>的大整数 </a:t>
            </a:r>
            <a:r>
              <a:rPr lang="en-US" altLang="zh-CN"/>
              <a:t>an1</a:t>
            </a:r>
            <a:r>
              <a:rPr lang="zh-CN" altLang="en-US"/>
              <a:t>和</a:t>
            </a:r>
            <a:r>
              <a:rPr lang="en-US" altLang="zh-CN"/>
              <a:t>an2 </a:t>
            </a:r>
            <a:r>
              <a:rPr lang="zh-CN" altLang="en-US"/>
              <a:t>相加，结果放在</a:t>
            </a:r>
            <a:r>
              <a:rPr lang="en-US" altLang="zh-CN"/>
              <a:t>an1</a:t>
            </a:r>
          </a:p>
          <a:p>
            <a:r>
              <a:rPr lang="en-US" altLang="zh-CN"/>
              <a:t>//an1[0],an2[0]</a:t>
            </a:r>
            <a:r>
              <a:rPr lang="zh-CN" altLang="en-US"/>
              <a:t>对应于个位</a:t>
            </a:r>
          </a:p>
          <a:p>
            <a:r>
              <a:rPr lang="en-US" altLang="zh-CN"/>
              <a:t>{</a:t>
            </a:r>
          </a:p>
          <a:p>
            <a:r>
              <a:rPr lang="en-US" altLang="zh-CN"/>
              <a:t>	int nHighestPos = 0;</a:t>
            </a:r>
          </a:p>
          <a:p>
            <a:r>
              <a:rPr lang="en-US" altLang="zh-CN"/>
              <a:t>	for(int i = 0;i &lt; nMaxLen; i ++ ) {	</a:t>
            </a:r>
          </a:p>
          <a:p>
            <a:r>
              <a:rPr lang="en-US" altLang="zh-CN"/>
              <a:t>		an1[i] += an2[i];		//</a:t>
            </a:r>
            <a:r>
              <a:rPr lang="zh-CN" altLang="en-US"/>
              <a:t>逐位相加</a:t>
            </a:r>
          </a:p>
          <a:p>
            <a:r>
              <a:rPr lang="zh-CN" altLang="en-US"/>
              <a:t>		</a:t>
            </a:r>
            <a:r>
              <a:rPr lang="en-US" altLang="zh-CN"/>
              <a:t>if( an1[i] &gt;= 10 ) {		//</a:t>
            </a:r>
            <a:r>
              <a:rPr lang="zh-CN" altLang="en-US"/>
              <a:t>看是否要进位	</a:t>
            </a:r>
          </a:p>
          <a:p>
            <a:r>
              <a:rPr lang="zh-CN" altLang="en-US"/>
              <a:t>			</a:t>
            </a:r>
            <a:r>
              <a:rPr lang="en-US" altLang="zh-CN"/>
              <a:t>an1[i] -= 10;</a:t>
            </a:r>
          </a:p>
          <a:p>
            <a:r>
              <a:rPr lang="en-US" altLang="zh-CN"/>
              <a:t>			an1[i+1] ++;			//</a:t>
            </a:r>
            <a:r>
              <a:rPr lang="zh-CN" altLang="en-US"/>
              <a:t>进位</a:t>
            </a:r>
          </a:p>
          <a:p>
            <a:r>
              <a:rPr lang="zh-CN" altLang="en-US"/>
              <a:t>		</a:t>
            </a:r>
            <a:r>
              <a:rPr lang="en-US" altLang="zh-CN"/>
              <a:t>}</a:t>
            </a:r>
          </a:p>
          <a:p>
            <a:r>
              <a:rPr lang="en-US" altLang="zh-CN"/>
              <a:t>		if( an1[i] )</a:t>
            </a:r>
          </a:p>
          <a:p>
            <a:r>
              <a:rPr lang="en-US" altLang="zh-CN"/>
              <a:t>			nHighestPos = i; //</a:t>
            </a:r>
            <a:r>
              <a:rPr lang="zh-CN" altLang="en-US"/>
              <a:t>记录最高位的位置</a:t>
            </a:r>
          </a:p>
          <a:p>
            <a:r>
              <a:rPr lang="zh-CN" altLang="en-US"/>
              <a:t>	</a:t>
            </a:r>
            <a:r>
              <a:rPr lang="en-US" altLang="zh-CN"/>
              <a:t>}</a:t>
            </a:r>
          </a:p>
          <a:p>
            <a:r>
              <a:rPr lang="en-US" altLang="zh-CN"/>
              <a:t>	return nHighestPos;</a:t>
            </a:r>
          </a:p>
          <a:p>
            <a:r>
              <a:rPr lang="en-US" altLang="zh-CN"/>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
            <a:extLst>
              <a:ext uri="{FF2B5EF4-FFF2-40B4-BE49-F238E27FC236}">
                <a16:creationId xmlns:a16="http://schemas.microsoft.com/office/drawing/2014/main" id="{F1DED0F6-B44D-447D-9705-722634AE984C}"/>
              </a:ext>
            </a:extLst>
          </p:cNvPr>
          <p:cNvSpPr>
            <a:spLocks noChangeArrowheads="1"/>
          </p:cNvSpPr>
          <p:nvPr/>
        </p:nvSpPr>
        <p:spPr bwMode="auto">
          <a:xfrm>
            <a:off x="1524000" y="0"/>
            <a:ext cx="9144000" cy="64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300"/>
              <a:t>int main()</a:t>
            </a:r>
          </a:p>
          <a:p>
            <a:r>
              <a:rPr lang="en-US" altLang="zh-CN" sz="2300"/>
              <a:t>{</a:t>
            </a:r>
          </a:p>
          <a:p>
            <a:r>
              <a:rPr lang="en-US" altLang="zh-CN" sz="2300"/>
              <a:t>	while( gets( szLine1 ) &amp;&amp; szLine1[0] ) {</a:t>
            </a:r>
          </a:p>
          <a:p>
            <a:r>
              <a:rPr lang="en-US" altLang="zh-CN" sz="2300"/>
              <a:t>		int i, j;</a:t>
            </a:r>
          </a:p>
          <a:p>
            <a:r>
              <a:rPr lang="en-US" altLang="zh-CN" sz="2300"/>
              <a:t>	//</a:t>
            </a:r>
            <a:r>
              <a:rPr lang="zh-CN" altLang="en-US" sz="2300"/>
              <a:t>库函数</a:t>
            </a:r>
            <a:r>
              <a:rPr lang="en-US" altLang="zh-CN" sz="2300"/>
              <a:t>memeset</a:t>
            </a:r>
            <a:r>
              <a:rPr lang="zh-CN" altLang="en-US" sz="2300"/>
              <a:t>将地址</a:t>
            </a:r>
            <a:r>
              <a:rPr lang="en-US" altLang="zh-CN" sz="2300"/>
              <a:t>an1</a:t>
            </a:r>
            <a:r>
              <a:rPr lang="zh-CN" altLang="en-US" sz="2300"/>
              <a:t>开始的</a:t>
            </a:r>
            <a:r>
              <a:rPr lang="en-US" altLang="zh-CN" sz="2300"/>
              <a:t>sizeof(an1)</a:t>
            </a:r>
            <a:r>
              <a:rPr lang="zh-CN" altLang="en-US" sz="2300"/>
              <a:t>字节内容置成</a:t>
            </a:r>
            <a:r>
              <a:rPr lang="en-US" altLang="zh-CN" sz="2300"/>
              <a:t>0</a:t>
            </a:r>
          </a:p>
          <a:p>
            <a:r>
              <a:rPr lang="en-US" altLang="zh-CN" sz="2300"/>
              <a:t>		//sizeof(an1)</a:t>
            </a:r>
            <a:r>
              <a:rPr lang="zh-CN" altLang="en-US" sz="2300"/>
              <a:t>的值就是</a:t>
            </a:r>
            <a:r>
              <a:rPr lang="en-US" altLang="zh-CN" sz="2300"/>
              <a:t>an1</a:t>
            </a:r>
            <a:r>
              <a:rPr lang="zh-CN" altLang="en-US" sz="2300"/>
              <a:t>的长度</a:t>
            </a:r>
          </a:p>
          <a:p>
            <a:r>
              <a:rPr lang="zh-CN" altLang="en-US" sz="2300"/>
              <a:t>		</a:t>
            </a:r>
            <a:r>
              <a:rPr lang="en-US" altLang="zh-CN" sz="2300"/>
              <a:t>//memset</a:t>
            </a:r>
            <a:r>
              <a:rPr lang="zh-CN" altLang="en-US" sz="2300"/>
              <a:t>函数在</a:t>
            </a:r>
            <a:r>
              <a:rPr lang="en-US" altLang="zh-CN" sz="2300"/>
              <a:t>string.h</a:t>
            </a:r>
            <a:r>
              <a:rPr lang="zh-CN" altLang="en-US" sz="2300"/>
              <a:t>中声明</a:t>
            </a:r>
          </a:p>
          <a:p>
            <a:r>
              <a:rPr lang="zh-CN" altLang="en-US" sz="2300"/>
              <a:t>		</a:t>
            </a:r>
            <a:r>
              <a:rPr lang="en-US" altLang="zh-CN" sz="2300"/>
              <a:t>memset( an1, 0, sizeof(an1));	</a:t>
            </a:r>
          </a:p>
          <a:p>
            <a:r>
              <a:rPr lang="en-US" altLang="zh-CN" sz="2300"/>
              <a:t>		memset( an2, 0, sizeof(an1));	</a:t>
            </a:r>
          </a:p>
          <a:p>
            <a:r>
              <a:rPr lang="en-US" altLang="zh-CN" sz="2300"/>
              <a:t>	//</a:t>
            </a:r>
            <a:r>
              <a:rPr lang="zh-CN" altLang="en-US" sz="2300"/>
              <a:t>下面将</a:t>
            </a:r>
            <a:r>
              <a:rPr lang="en-US" altLang="zh-CN" sz="2300"/>
              <a:t>szLine1</a:t>
            </a:r>
            <a:r>
              <a:rPr lang="zh-CN" altLang="en-US" sz="2300"/>
              <a:t>中存储的字符串形式的整数转换到</a:t>
            </a:r>
            <a:r>
              <a:rPr lang="en-US" altLang="zh-CN" sz="2300"/>
              <a:t>an1</a:t>
            </a:r>
            <a:r>
              <a:rPr lang="zh-CN" altLang="en-US" sz="2300"/>
              <a:t>中去，</a:t>
            </a:r>
          </a:p>
          <a:p>
            <a:r>
              <a:rPr lang="zh-CN" altLang="en-US" sz="2300"/>
              <a:t>		</a:t>
            </a:r>
            <a:r>
              <a:rPr lang="en-US" altLang="zh-CN" sz="2300"/>
              <a:t>//an1[0]</a:t>
            </a:r>
            <a:r>
              <a:rPr lang="zh-CN" altLang="en-US" sz="2300"/>
              <a:t>对应于个位</a:t>
            </a:r>
          </a:p>
          <a:p>
            <a:r>
              <a:rPr lang="zh-CN" altLang="en-US" sz="2300"/>
              <a:t>		</a:t>
            </a:r>
            <a:r>
              <a:rPr lang="en-US" altLang="zh-CN" sz="2300"/>
              <a:t>int nLen1 = strlen( szLine1);</a:t>
            </a:r>
          </a:p>
          <a:p>
            <a:r>
              <a:rPr lang="en-US" altLang="zh-CN" sz="2300"/>
              <a:t>		for(j = 0, i = nLen1 - 1;i &gt;= 0 ; i --) {</a:t>
            </a:r>
          </a:p>
          <a:p>
            <a:r>
              <a:rPr lang="en-US" altLang="zh-CN" sz="2300"/>
              <a:t>			an1[j] = szLine1[i] - '0';	</a:t>
            </a:r>
          </a:p>
          <a:p>
            <a:r>
              <a:rPr lang="en-US" altLang="zh-CN" sz="2300"/>
              <a:t>			an2[j++] = szLine1[i] - '0';	</a:t>
            </a:r>
          </a:p>
          <a:p>
            <a:r>
              <a:rPr lang="en-US" altLang="zh-CN" sz="2300"/>
              <a:t>		}</a:t>
            </a:r>
          </a:p>
          <a:p>
            <a:r>
              <a:rPr lang="en-US" altLang="zh-CN" sz="2300"/>
              <a:t>		strcpy( szDouble, szLine1);</a:t>
            </a:r>
          </a:p>
          <a:p>
            <a:r>
              <a:rPr lang="en-US" altLang="zh-CN" sz="2300"/>
              <a:t>		strcat( szDouble, szLine1);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a:extLst>
              <a:ext uri="{FF2B5EF4-FFF2-40B4-BE49-F238E27FC236}">
                <a16:creationId xmlns:a16="http://schemas.microsoft.com/office/drawing/2014/main" id="{4F798B81-2FF1-4BCF-9414-0AFE59C3BF1B}"/>
              </a:ext>
            </a:extLst>
          </p:cNvPr>
          <p:cNvSpPr>
            <a:spLocks noChangeArrowheads="1"/>
          </p:cNvSpPr>
          <p:nvPr/>
        </p:nvSpPr>
        <p:spPr bwMode="auto">
          <a:xfrm>
            <a:off x="1524000" y="1"/>
            <a:ext cx="91440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a:t>		bool bOk = true;</a:t>
            </a:r>
          </a:p>
          <a:p>
            <a:r>
              <a:rPr lang="en-US" altLang="zh-CN" sz="2000"/>
              <a:t>		for( i = 1; i &lt; nLen1; i ++ ) {</a:t>
            </a:r>
          </a:p>
          <a:p>
            <a:r>
              <a:rPr lang="en-US" altLang="zh-CN" sz="2000"/>
              <a:t>			int nHighestPos = Add(MAX_LEN,an1,an2);</a:t>
            </a:r>
          </a:p>
          <a:p>
            <a:r>
              <a:rPr lang="en-US" altLang="zh-CN" sz="2000"/>
              <a:t>			if ( nHighestPos &gt;= nLen1 ) { //</a:t>
            </a:r>
            <a:r>
              <a:rPr lang="zh-CN" altLang="en-US" sz="2000"/>
              <a:t>长度超出了</a:t>
            </a:r>
          </a:p>
          <a:p>
            <a:r>
              <a:rPr lang="zh-CN" altLang="en-US" sz="2000"/>
              <a:t>				</a:t>
            </a:r>
            <a:r>
              <a:rPr lang="en-US" altLang="zh-CN" sz="2000"/>
              <a:t>bOk = false;</a:t>
            </a:r>
          </a:p>
          <a:p>
            <a:r>
              <a:rPr lang="en-US" altLang="zh-CN" sz="2000"/>
              <a:t>				break;</a:t>
            </a:r>
          </a:p>
          <a:p>
            <a:r>
              <a:rPr lang="en-US" altLang="zh-CN" sz="2000"/>
              <a:t>			}</a:t>
            </a:r>
          </a:p>
          <a:p>
            <a:r>
              <a:rPr lang="en-US" altLang="zh-CN" sz="2000"/>
              <a:t>			for( int k = 0; k &lt; nLen1; k ++ )  //</a:t>
            </a:r>
            <a:r>
              <a:rPr lang="zh-CN" altLang="en-US" sz="2000"/>
              <a:t>转换成字符串</a:t>
            </a:r>
          </a:p>
          <a:p>
            <a:r>
              <a:rPr lang="zh-CN" altLang="en-US" sz="2000"/>
              <a:t>				</a:t>
            </a:r>
            <a:r>
              <a:rPr lang="en-US" altLang="zh-CN" sz="2000"/>
              <a:t>szLine2[nLen1- k - 1] = an1[k] + '0';				szLine2[nLen1] = 0;</a:t>
            </a:r>
          </a:p>
          <a:p>
            <a:r>
              <a:rPr lang="en-US" altLang="zh-CN" sz="2000"/>
              <a:t>			if( strstr( szDouble ,szLine2 ) == NULL ) {</a:t>
            </a:r>
          </a:p>
          <a:p>
            <a:r>
              <a:rPr lang="en-US" altLang="zh-CN" sz="2000"/>
              <a:t>				bOk = false;</a:t>
            </a:r>
          </a:p>
          <a:p>
            <a:r>
              <a:rPr lang="en-US" altLang="zh-CN" sz="2000"/>
              <a:t>				break;</a:t>
            </a:r>
          </a:p>
          <a:p>
            <a:r>
              <a:rPr lang="en-US" altLang="zh-CN" sz="2000"/>
              <a:t>			}</a:t>
            </a:r>
          </a:p>
          <a:p>
            <a:r>
              <a:rPr lang="en-US" altLang="zh-CN" sz="2000"/>
              <a:t>		}</a:t>
            </a:r>
          </a:p>
          <a:p>
            <a:r>
              <a:rPr lang="en-US" altLang="zh-CN" sz="2000"/>
              <a:t>		if( bOk) </a:t>
            </a:r>
          </a:p>
          <a:p>
            <a:r>
              <a:rPr lang="en-US" altLang="zh-CN" sz="2000"/>
              <a:t>			printf( "%s is cyclic\n",szLine1);</a:t>
            </a:r>
          </a:p>
          <a:p>
            <a:r>
              <a:rPr lang="en-US" altLang="zh-CN" sz="2000"/>
              <a:t>		else</a:t>
            </a:r>
          </a:p>
          <a:p>
            <a:r>
              <a:rPr lang="en-US" altLang="zh-CN" sz="2000"/>
              <a:t>			printf( "%s is not cyclic\n",szLine1);</a:t>
            </a:r>
          </a:p>
          <a:p>
            <a:r>
              <a:rPr lang="en-US" altLang="zh-CN" sz="2000"/>
              <a:t>	}</a:t>
            </a:r>
          </a:p>
          <a:p>
            <a:r>
              <a:rPr lang="en-US" altLang="zh-CN" sz="2000"/>
              <a:t>    return 0;</a:t>
            </a:r>
          </a:p>
          <a:p>
            <a:r>
              <a:rPr lang="en-US" altLang="zh-CN" sz="200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ln>
            <a:miter lim="800000"/>
            <a:headEnd/>
            <a:tailEnd/>
          </a:ln>
        </p:spPr>
        <p:txBody>
          <a:bodyPr>
            <a:normAutofit/>
          </a:bodyPr>
          <a:lstStyle/>
          <a:p>
            <a:pPr>
              <a:defRPr/>
            </a:pPr>
            <a:r>
              <a:rPr lang="zh-CN" altLang="en-US" dirty="0">
                <a:latin typeface="+mj-ea"/>
              </a:rPr>
              <a:t>软件工程概论</a:t>
            </a:r>
            <a:br>
              <a:rPr lang="en-US" altLang="zh-CN" dirty="0">
                <a:latin typeface="+mj-ea"/>
              </a:rPr>
            </a:br>
            <a:endParaRPr lang="en-US" altLang="zh-CN" dirty="0">
              <a:latin typeface="+mj-ea"/>
            </a:endParaRPr>
          </a:p>
        </p:txBody>
      </p:sp>
      <p:sp>
        <p:nvSpPr>
          <p:cNvPr id="5123" name="Rectangle 3"/>
          <p:cNvSpPr>
            <a:spLocks noGrp="1" noChangeArrowheads="1"/>
          </p:cNvSpPr>
          <p:nvPr>
            <p:ph type="body" sz="half" idx="2"/>
          </p:nvPr>
        </p:nvSpPr>
        <p:spPr/>
        <p:txBody>
          <a:bodyPr>
            <a:normAutofit fontScale="55000" lnSpcReduction="20000"/>
          </a:bodyPr>
          <a:lstStyle/>
          <a:p>
            <a:r>
              <a:rPr lang="zh-CN" altLang="en-US" sz="4000" dirty="0">
                <a:latin typeface="+mj-ea"/>
              </a:rPr>
              <a:t>构建之法 </a:t>
            </a:r>
            <a:r>
              <a:rPr lang="en-US" altLang="zh-CN" sz="4000" dirty="0">
                <a:latin typeface="+mj-ea"/>
              </a:rPr>
              <a:t>- </a:t>
            </a:r>
            <a:r>
              <a:rPr lang="zh-CN" altLang="en-US" sz="4000" dirty="0">
                <a:latin typeface="+mj-ea"/>
              </a:rPr>
              <a:t>现代软件工程 第一章</a:t>
            </a:r>
            <a:endParaRPr lang="en-US" altLang="zh-CN" sz="4000" dirty="0">
              <a:ea typeface="宋体" pitchFamily="2" charset="-122"/>
            </a:endParaRPr>
          </a:p>
          <a:p>
            <a:r>
              <a:rPr lang="zh-CN" altLang="en-US" sz="4000" dirty="0">
                <a:ea typeface="宋体" pitchFamily="2" charset="-122"/>
              </a:rPr>
              <a:t>邹欣</a:t>
            </a:r>
            <a:endParaRPr lang="en-US" altLang="zh-CN" sz="4000" dirty="0">
              <a:ea typeface="宋体" pitchFamily="2" charset="-122"/>
            </a:endParaRPr>
          </a:p>
          <a:p>
            <a:r>
              <a:rPr lang="en-US" altLang="zh-CN" sz="4000" dirty="0">
                <a:ea typeface="SimHei" pitchFamily="49" charset="-122"/>
              </a:rPr>
              <a:t>2019</a:t>
            </a:r>
            <a:endParaRPr lang="zh-CN" altLang="en-US" sz="4000" dirty="0">
              <a:ea typeface="SimHei"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从纸飞机说起</a:t>
            </a:r>
            <a:endParaRPr lang="en-US" dirty="0"/>
          </a:p>
        </p:txBody>
      </p:sp>
      <p:sp>
        <p:nvSpPr>
          <p:cNvPr id="3" name="内容占位符 2"/>
          <p:cNvSpPr>
            <a:spLocks noGrp="1"/>
          </p:cNvSpPr>
          <p:nvPr>
            <p:ph idx="1"/>
          </p:nvPr>
        </p:nvSpPr>
        <p:spPr/>
        <p:txBody>
          <a:bodyPr/>
          <a:lstStyle/>
          <a:p>
            <a:r>
              <a:rPr lang="zh-CN" altLang="en-US" dirty="0"/>
              <a:t>叠过纸飞机么？</a:t>
            </a:r>
            <a:endParaRPr lang="en-US" dirty="0"/>
          </a:p>
        </p:txBody>
      </p:sp>
    </p:spTree>
    <p:extLst>
      <p:ext uri="{BB962C8B-B14F-4D97-AF65-F5344CB8AC3E}">
        <p14:creationId xmlns:p14="http://schemas.microsoft.com/office/powerpoint/2010/main" val="915299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t>Children’s toy</a:t>
            </a:r>
          </a:p>
        </p:txBody>
      </p:sp>
      <p:pic>
        <p:nvPicPr>
          <p:cNvPr id="6147" name="Picture 4" descr="http://tbn0.google.com/images?q=tbn:50QzruCKWotv6M:http://veronikanagy.files.wordpress.com/2008/02/paper_airplane_sm.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76400"/>
            <a:ext cx="5181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t>Hobbyist: Lawn chair, balloon</a:t>
            </a:r>
          </a:p>
        </p:txBody>
      </p:sp>
      <p:pic>
        <p:nvPicPr>
          <p:cNvPr id="7171" name="Picture 2" descr="Oregon man takes lawn chair up to 13,000 f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145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t>Prototype: Wright Brother</a:t>
            </a:r>
          </a:p>
        </p:txBody>
      </p:sp>
      <p:pic>
        <p:nvPicPr>
          <p:cNvPr id="8195" name="Picture 2" descr="Wright Brothers' First Flight, December 17, 19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636714"/>
            <a:ext cx="6781800"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t>Professional today: 66 Billion</a:t>
            </a:r>
          </a:p>
        </p:txBody>
      </p:sp>
      <p:pic>
        <p:nvPicPr>
          <p:cNvPr id="9219" name="Picture 2" descr="Boeing 787 Dreamliner in flight(Neg#: K639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76400"/>
            <a:ext cx="6477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C31DD-24D1-4066-ADFC-2E5BF9F8C502}"/>
              </a:ext>
            </a:extLst>
          </p:cNvPr>
          <p:cNvSpPr>
            <a:spLocks noGrp="1"/>
          </p:cNvSpPr>
          <p:nvPr>
            <p:ph type="title"/>
          </p:nvPr>
        </p:nvSpPr>
        <p:spPr/>
        <p:txBody>
          <a:bodyPr/>
          <a:lstStyle/>
          <a:p>
            <a:r>
              <a:rPr lang="en-US" altLang="zh-CN" dirty="0"/>
              <a:t>Q/A</a:t>
            </a:r>
            <a:endParaRPr lang="zh-CN" altLang="en-US" dirty="0"/>
          </a:p>
        </p:txBody>
      </p:sp>
      <p:sp>
        <p:nvSpPr>
          <p:cNvPr id="3" name="内容占位符 2">
            <a:extLst>
              <a:ext uri="{FF2B5EF4-FFF2-40B4-BE49-F238E27FC236}">
                <a16:creationId xmlns:a16="http://schemas.microsoft.com/office/drawing/2014/main" id="{B9463D32-5BDC-43B1-8A85-6D6339CB4528}"/>
              </a:ext>
            </a:extLst>
          </p:cNvPr>
          <p:cNvSpPr>
            <a:spLocks noGrp="1"/>
          </p:cNvSpPr>
          <p:nvPr>
            <p:ph idx="1"/>
          </p:nvPr>
        </p:nvSpPr>
        <p:spPr>
          <a:xfrm>
            <a:off x="609599" y="1227667"/>
            <a:ext cx="10741155" cy="4698999"/>
          </a:xfrm>
        </p:spPr>
        <p:txBody>
          <a:bodyPr/>
          <a:lstStyle/>
          <a:p>
            <a:r>
              <a:rPr lang="zh-CN" altLang="en-US" dirty="0"/>
              <a:t>提问的智慧：如何正确的提问</a:t>
            </a:r>
            <a:endParaRPr lang="en-US" altLang="zh-CN" dirty="0"/>
          </a:p>
          <a:p>
            <a:pPr lvl="1"/>
            <a:r>
              <a:rPr lang="zh-CN" altLang="en-US" dirty="0"/>
              <a:t>请问这个程序哪里错了？</a:t>
            </a:r>
            <a:endParaRPr lang="en-US" altLang="zh-CN" dirty="0"/>
          </a:p>
          <a:p>
            <a:pPr lvl="1"/>
            <a:r>
              <a:rPr lang="zh-CN" altLang="en-US" dirty="0"/>
              <a:t>尊敬的老师：这个是我写的快速排序，但是不知为什么他用不了。</a:t>
            </a:r>
            <a:endParaRPr lang="en-US" altLang="zh-CN" dirty="0"/>
          </a:p>
          <a:p>
            <a:pPr lvl="1"/>
            <a:r>
              <a:rPr lang="zh-CN" altLang="en-US" dirty="0"/>
              <a:t>我不知道我是否适合计算机专业，你有什么建议么？</a:t>
            </a:r>
            <a:endParaRPr lang="en-US" altLang="zh-CN" dirty="0"/>
          </a:p>
          <a:p>
            <a:pPr lvl="1"/>
            <a:r>
              <a:rPr lang="zh-CN" altLang="en-US" dirty="0"/>
              <a:t>我计划未来做深度学习方向，现在需要学些什么知识？</a:t>
            </a:r>
            <a:endParaRPr lang="en-US" altLang="zh-CN" dirty="0"/>
          </a:p>
          <a:p>
            <a:endParaRPr lang="en-US" altLang="zh-CN" dirty="0"/>
          </a:p>
          <a:p>
            <a:r>
              <a:rPr lang="zh-CN" altLang="en-US" dirty="0"/>
              <a:t>提问的智慧：</a:t>
            </a:r>
            <a:r>
              <a:rPr lang="en-US" altLang="zh-CN" dirty="0">
                <a:hlinkClick r:id="rId2"/>
              </a:rPr>
              <a:t>https://github.com/ryanhanwu/How-To-Ask-Questions-The-Smart-Way/blob/main/README-zh_CN.md</a:t>
            </a:r>
            <a:r>
              <a:rPr lang="en-US" altLang="zh-CN" dirty="0"/>
              <a:t> </a:t>
            </a:r>
          </a:p>
          <a:p>
            <a:r>
              <a:rPr lang="zh-CN" altLang="en-US" dirty="0"/>
              <a:t>蜗壳学社：</a:t>
            </a:r>
            <a:r>
              <a:rPr lang="en-US" altLang="zh-CN" dirty="0">
                <a:hlinkClick r:id="rId3"/>
              </a:rPr>
              <a:t>https://ot.ustc.edu.cn/</a:t>
            </a:r>
            <a:r>
              <a:rPr lang="en-US" altLang="zh-CN" dirty="0"/>
              <a:t> </a:t>
            </a:r>
            <a:endParaRPr lang="zh-CN" altLang="en-US" dirty="0"/>
          </a:p>
        </p:txBody>
      </p:sp>
      <p:sp>
        <p:nvSpPr>
          <p:cNvPr id="4" name="灯片编号占位符 3">
            <a:extLst>
              <a:ext uri="{FF2B5EF4-FFF2-40B4-BE49-F238E27FC236}">
                <a16:creationId xmlns:a16="http://schemas.microsoft.com/office/drawing/2014/main" id="{B6B7E618-500F-42C1-89F0-BC4A3A18507C}"/>
              </a:ext>
            </a:extLst>
          </p:cNvPr>
          <p:cNvSpPr>
            <a:spLocks noGrp="1"/>
          </p:cNvSpPr>
          <p:nvPr>
            <p:ph type="sldNum" sz="quarter" idx="12"/>
          </p:nvPr>
        </p:nvSpPr>
        <p:spPr/>
        <p:txBody>
          <a:bodyPr/>
          <a:lstStyle/>
          <a:p>
            <a:fld id="{27C45CD9-0508-4D1E-923D-4DFDAA610D19}" type="slidenum">
              <a:rPr lang="zh-CN" altLang="en-US" smtClean="0"/>
              <a:t>5</a:t>
            </a:fld>
            <a:endParaRPr lang="zh-CN" altLang="en-US"/>
          </a:p>
        </p:txBody>
      </p:sp>
      <p:pic>
        <p:nvPicPr>
          <p:cNvPr id="1026" name="Picture 2" descr="蜗壳学社">
            <a:extLst>
              <a:ext uri="{FF2B5EF4-FFF2-40B4-BE49-F238E27FC236}">
                <a16:creationId xmlns:a16="http://schemas.microsoft.com/office/drawing/2014/main" id="{F92258B2-5BDC-4D41-8342-2785F0C4B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629" y="5064258"/>
            <a:ext cx="3057125" cy="72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116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zh-CN" altLang="en-US" dirty="0"/>
              <a:t>什么是软件工程</a:t>
            </a:r>
            <a:endParaRPr lang="en-US" dirty="0"/>
          </a:p>
        </p:txBody>
      </p:sp>
      <p:sp>
        <p:nvSpPr>
          <p:cNvPr id="3" name="Content Placeholder 2"/>
          <p:cNvSpPr>
            <a:spLocks noGrp="1"/>
          </p:cNvSpPr>
          <p:nvPr>
            <p:ph idx="1"/>
          </p:nvPr>
        </p:nvSpPr>
        <p:spPr/>
        <p:txBody>
          <a:bodyPr>
            <a:normAutofit/>
          </a:bodyPr>
          <a:lstStyle/>
          <a:p>
            <a:pPr marL="4763" indent="-4763">
              <a:buClr>
                <a:schemeClr val="accent3"/>
              </a:buClr>
              <a:buNone/>
              <a:defRPr/>
            </a:pPr>
            <a:r>
              <a:rPr lang="zh-CN" altLang="en-US" sz="2200" dirty="0"/>
              <a:t>软件工程</a:t>
            </a:r>
            <a:endParaRPr lang="en-US" altLang="zh-CN" sz="2200" dirty="0"/>
          </a:p>
          <a:p>
            <a:pPr marL="342900" indent="-342900">
              <a:buClr>
                <a:schemeClr val="accent3"/>
              </a:buClr>
              <a:defRPr/>
            </a:pPr>
            <a:r>
              <a:rPr lang="zh-CN" altLang="en-US" sz="2200" dirty="0"/>
              <a:t>是把系统的、有序的、可量化的方法应用到软件的开发、运营和维护上的过程。</a:t>
            </a:r>
          </a:p>
          <a:p>
            <a:pPr marL="4763" indent="-4763">
              <a:buClr>
                <a:schemeClr val="accent3"/>
              </a:buClr>
              <a:buNone/>
              <a:defRPr/>
            </a:pPr>
            <a:r>
              <a:rPr lang="zh-CN" altLang="en-US" sz="2200" dirty="0"/>
              <a:t>软件工程包括下列领域</a:t>
            </a:r>
            <a:endParaRPr lang="en-US" altLang="zh-CN" sz="2200" dirty="0"/>
          </a:p>
          <a:p>
            <a:pPr marL="342900" indent="-342900">
              <a:buClr>
                <a:schemeClr val="accent3"/>
              </a:buClr>
              <a:defRPr/>
            </a:pPr>
            <a:r>
              <a:rPr lang="zh-CN" altLang="en-US" sz="2200" dirty="0"/>
              <a:t>软件需求分析、软件设计、软件构建、软件测试和软件维护。</a:t>
            </a:r>
          </a:p>
          <a:p>
            <a:pPr marL="4763" indent="-4763">
              <a:buClr>
                <a:schemeClr val="accent3"/>
              </a:buClr>
              <a:buNone/>
              <a:defRPr/>
            </a:pPr>
            <a:r>
              <a:rPr lang="zh-CN" altLang="en-US" sz="2200" dirty="0"/>
              <a:t>软件工程和下列的学科相关</a:t>
            </a:r>
            <a:endParaRPr lang="en-US" altLang="zh-CN" sz="2200" dirty="0"/>
          </a:p>
          <a:p>
            <a:pPr marL="342900" indent="-342900">
              <a:buClr>
                <a:schemeClr val="accent3"/>
              </a:buClr>
              <a:defRPr/>
            </a:pPr>
            <a:r>
              <a:rPr lang="zh-CN" altLang="en-US" sz="2200" dirty="0"/>
              <a:t>计算机科学、计算机工程、管理学、数学、项目管理学、质量管理、</a:t>
            </a:r>
          </a:p>
          <a:p>
            <a:pPr marL="4763" indent="-4763">
              <a:buClr>
                <a:schemeClr val="accent3"/>
              </a:buClr>
              <a:buNone/>
              <a:defRPr/>
            </a:pPr>
            <a:r>
              <a:rPr lang="zh-CN" altLang="en-US" sz="2200" dirty="0"/>
              <a:t>软件人体工学、系统工程、工业设计和用户界面设计。</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What is Software Engineering</a:t>
            </a:r>
          </a:p>
        </p:txBody>
      </p:sp>
      <p:sp>
        <p:nvSpPr>
          <p:cNvPr id="3" name="内容占位符 2"/>
          <p:cNvSpPr>
            <a:spLocks noGrp="1"/>
          </p:cNvSpPr>
          <p:nvPr>
            <p:ph idx="1"/>
          </p:nvPr>
        </p:nvSpPr>
        <p:spPr/>
        <p:txBody>
          <a:bodyPr/>
          <a:lstStyle/>
          <a:p>
            <a:pPr marL="4763" indent="-4763">
              <a:buClr>
                <a:schemeClr val="accent3"/>
              </a:buClr>
              <a:buNone/>
              <a:defRPr/>
            </a:pPr>
            <a:r>
              <a:rPr lang="en-US" sz="2400" b="1" dirty="0"/>
              <a:t>Software engineering</a:t>
            </a:r>
            <a:r>
              <a:rPr lang="en-US" sz="2400" dirty="0"/>
              <a:t> is the application of a systematic, disciplined, quantifiable approach to the development, operation, and maintenance of </a:t>
            </a:r>
            <a:r>
              <a:rPr lang="en-US" sz="2400" b="1" dirty="0"/>
              <a:t>software. </a:t>
            </a:r>
          </a:p>
          <a:p>
            <a:pPr marL="4763" indent="-4763">
              <a:buClr>
                <a:schemeClr val="accent3"/>
              </a:buClr>
              <a:buFont typeface="Wingdings 2"/>
              <a:buChar char=""/>
              <a:defRPr/>
            </a:pPr>
            <a:r>
              <a:rPr lang="en-US" sz="2400" dirty="0"/>
              <a:t>Disciplines</a:t>
            </a:r>
          </a:p>
          <a:p>
            <a:pPr marL="442913" lvl="1" indent="-4763">
              <a:buFont typeface="Wingdings 2"/>
              <a:buChar char=""/>
              <a:defRPr/>
            </a:pPr>
            <a:r>
              <a:rPr lang="en-US" sz="2000" dirty="0"/>
              <a:t>Software requirement, design, construction, testing and maintenance. </a:t>
            </a:r>
          </a:p>
          <a:p>
            <a:pPr marL="4763" indent="-4763">
              <a:buClr>
                <a:schemeClr val="accent3"/>
              </a:buClr>
              <a:buFont typeface="Wingdings 2"/>
              <a:buChar char=""/>
              <a:defRPr/>
            </a:pPr>
            <a:r>
              <a:rPr lang="en-US" sz="2400" dirty="0"/>
              <a:t>Related fields:</a:t>
            </a:r>
          </a:p>
          <a:p>
            <a:pPr marL="442913" lvl="1" indent="-4763">
              <a:buNone/>
              <a:defRPr/>
            </a:pPr>
            <a:r>
              <a:rPr lang="en-US" sz="2000" dirty="0"/>
              <a:t>Computer Science, Computer Engineering, management, mathematics, project management, quality management, software ergonomics (usability), system engineering,  industrial design, UI design</a:t>
            </a:r>
          </a:p>
          <a:p>
            <a:pPr marL="4763" indent="-4763">
              <a:buClr>
                <a:schemeClr val="accent3"/>
              </a:buClr>
              <a:buNone/>
              <a:defRPr/>
            </a:pPr>
            <a:endParaRPr lang="en-US" sz="2400" dirty="0"/>
          </a:p>
          <a:p>
            <a:pPr marL="0" indent="0">
              <a:buClr>
                <a:schemeClr val="accent3"/>
              </a:buClr>
              <a:buNone/>
              <a:defRPr/>
            </a:pPr>
            <a:endParaRPr lang="en-US" sz="2400" dirty="0"/>
          </a:p>
          <a:p>
            <a:endParaRPr lang="en-US" dirty="0"/>
          </a:p>
        </p:txBody>
      </p:sp>
    </p:spTree>
    <p:extLst>
      <p:ext uri="{BB962C8B-B14F-4D97-AF65-F5344CB8AC3E}">
        <p14:creationId xmlns:p14="http://schemas.microsoft.com/office/powerpoint/2010/main" val="2655540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pPr eaLnBrk="1" hangingPunct="1"/>
            <a:r>
              <a:rPr lang="en-US" sz="4400" dirty="0"/>
              <a:t>What consists of SE?</a:t>
            </a:r>
            <a:endParaRPr lang="en-US" sz="4800" dirty="0"/>
          </a:p>
        </p:txBody>
      </p:sp>
      <p:sp>
        <p:nvSpPr>
          <p:cNvPr id="3" name="Content Placeholder 2"/>
          <p:cNvSpPr>
            <a:spLocks noGrp="1"/>
          </p:cNvSpPr>
          <p:nvPr>
            <p:ph idx="1"/>
          </p:nvPr>
        </p:nvSpPr>
        <p:spPr/>
        <p:txBody>
          <a:bodyPr>
            <a:normAutofit/>
          </a:bodyPr>
          <a:lstStyle/>
          <a:p>
            <a:pPr marL="4763" indent="-4763">
              <a:buClr>
                <a:schemeClr val="accent3"/>
              </a:buClr>
              <a:buNone/>
              <a:defRPr/>
            </a:pPr>
            <a:r>
              <a:rPr lang="en-US" dirty="0"/>
              <a:t>It encompasses techniques and procedures, often regulated by a </a:t>
            </a:r>
            <a:r>
              <a:rPr lang="en-US" b="1" dirty="0"/>
              <a:t>software development process</a:t>
            </a:r>
            <a:r>
              <a:rPr lang="en-US" dirty="0"/>
              <a:t>, with the purpose of improving the reliability and maintainability of software systems.</a:t>
            </a:r>
            <a:endParaRPr lang="en-US" baseline="30000" dirty="0"/>
          </a:p>
          <a:p>
            <a:pPr marL="274320" indent="-274320">
              <a:buClr>
                <a:schemeClr val="accent3"/>
              </a:buClr>
              <a:buNone/>
              <a:defRPr/>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软件工程和软件开发流程</a:t>
            </a:r>
            <a:endParaRPr lang="en-US" dirty="0"/>
          </a:p>
        </p:txBody>
      </p:sp>
      <p:sp>
        <p:nvSpPr>
          <p:cNvPr id="3" name="内容占位符 2"/>
          <p:cNvSpPr>
            <a:spLocks noGrp="1"/>
          </p:cNvSpPr>
          <p:nvPr>
            <p:ph idx="1"/>
          </p:nvPr>
        </p:nvSpPr>
        <p:spPr/>
        <p:txBody>
          <a:bodyPr/>
          <a:lstStyle/>
          <a:p>
            <a:r>
              <a:rPr lang="zh-CN" altLang="en-US" dirty="0"/>
              <a:t>人们在开发、运营、维护软件的过程中有很多技术、做法、习惯和思想体系。软件工程把这些 相关的技术和过程统一到一个体系中，叫“软件开发流程”。</a:t>
            </a:r>
            <a:endParaRPr lang="en-US" altLang="zh-CN" dirty="0"/>
          </a:p>
          <a:p>
            <a:r>
              <a:rPr lang="zh-CN" altLang="en-US" dirty="0"/>
              <a:t>软件开发流程的目的是为了提高 软件开发、运营、维护的效率，并提高软件的质量、用户满意度、可靠性和软件的可维护性。</a:t>
            </a:r>
          </a:p>
          <a:p>
            <a:endParaRPr lang="en-US" dirty="0"/>
          </a:p>
        </p:txBody>
      </p:sp>
    </p:spTree>
    <p:extLst>
      <p:ext uri="{BB962C8B-B14F-4D97-AF65-F5344CB8AC3E}">
        <p14:creationId xmlns:p14="http://schemas.microsoft.com/office/powerpoint/2010/main" val="177360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zh-CN" altLang="en-US" dirty="0"/>
              <a:t>为何要搞工程</a:t>
            </a:r>
            <a:r>
              <a:rPr lang="en-US" dirty="0"/>
              <a:t>?</a:t>
            </a:r>
          </a:p>
        </p:txBody>
      </p:sp>
      <p:sp>
        <p:nvSpPr>
          <p:cNvPr id="12291" name="Content Placeholder 2"/>
          <p:cNvSpPr>
            <a:spLocks noGrp="1"/>
          </p:cNvSpPr>
          <p:nvPr>
            <p:ph idx="1"/>
          </p:nvPr>
        </p:nvSpPr>
        <p:spPr/>
        <p:txBody>
          <a:bodyPr>
            <a:normAutofit/>
          </a:bodyPr>
          <a:lstStyle/>
          <a:p>
            <a:pPr eaLnBrk="1" hangingPunct="1"/>
            <a:r>
              <a:rPr lang="zh-CN" altLang="en-US" dirty="0"/>
              <a:t>因为需求复杂</a:t>
            </a:r>
            <a:endParaRPr lang="en-US" altLang="zh-CN" dirty="0"/>
          </a:p>
          <a:p>
            <a:pPr lvl="1"/>
            <a:r>
              <a:rPr lang="zh-CN" altLang="en-US" dirty="0"/>
              <a:t>要满足不同类型用户的多种需求，并且能长时间提供服务</a:t>
            </a:r>
            <a:endParaRPr lang="en-US" altLang="zh-CN" dirty="0"/>
          </a:p>
          <a:p>
            <a:pPr eaLnBrk="1" hangingPunct="1"/>
            <a:r>
              <a:rPr lang="zh-CN" altLang="en-US" dirty="0"/>
              <a:t>因为系统太复杂</a:t>
            </a:r>
            <a:endParaRPr lang="en-US" altLang="zh-CN" dirty="0"/>
          </a:p>
          <a:p>
            <a:pPr lvl="1"/>
            <a:r>
              <a:rPr lang="en-US" dirty="0"/>
              <a:t>The effort is necessitated by the potential complexity of those systems, which may contain millions of lines of code.</a:t>
            </a:r>
          </a:p>
          <a:p>
            <a:pPr eaLnBrk="1" hangingPunct="1"/>
            <a:r>
              <a:rPr lang="zh-CN" altLang="en-US" dirty="0"/>
              <a:t>因为人们的生命，财产依赖于软件</a:t>
            </a:r>
            <a:endParaRPr lang="en-US" altLang="zh-CN" dirty="0"/>
          </a:p>
          <a:p>
            <a:pPr lvl="1"/>
            <a:r>
              <a:rPr lang="en-US" dirty="0"/>
              <a:t>Millions of dollars, people’s life, business depends on it. </a:t>
            </a:r>
          </a:p>
          <a:p>
            <a:pPr eaLnBrk="1" hangingPunct="1">
              <a:buFont typeface="Wingdings 2" pitchFamily="18" charset="2"/>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玩软件 </a:t>
            </a:r>
            <a:r>
              <a:rPr lang="en-US" altLang="zh-CN" dirty="0"/>
              <a:t>vs </a:t>
            </a:r>
            <a:r>
              <a:rPr lang="zh-CN" altLang="en-US" dirty="0"/>
              <a:t>玩飞机</a:t>
            </a:r>
            <a:endParaRPr lang="en-US" dirty="0"/>
          </a:p>
        </p:txBody>
      </p:sp>
      <p:graphicFrame>
        <p:nvGraphicFramePr>
          <p:cNvPr id="4" name="Content Placeholder 3"/>
          <p:cNvGraphicFramePr>
            <a:graphicFrameLocks noGrp="1"/>
          </p:cNvGraphicFramePr>
          <p:nvPr>
            <p:ph idx="1"/>
            <p:extLst/>
          </p:nvPr>
        </p:nvGraphicFramePr>
        <p:xfrm>
          <a:off x="1981202" y="1774825"/>
          <a:ext cx="8305803" cy="4028440"/>
        </p:xfrm>
        <a:graphic>
          <a:graphicData uri="http://schemas.openxmlformats.org/drawingml/2006/table">
            <a:tbl>
              <a:tblPr firstRow="1" bandRow="1">
                <a:tableStyleId>{5C22544A-7EE6-4342-B048-85BDC9FD1C3A}</a:tableStyleId>
              </a:tblPr>
              <a:tblGrid>
                <a:gridCol w="7238999">
                  <a:extLst>
                    <a:ext uri="{9D8B030D-6E8A-4147-A177-3AD203B41FA5}">
                      <a16:colId xmlns:a16="http://schemas.microsoft.com/office/drawing/2014/main" val="20000"/>
                    </a:ext>
                  </a:extLst>
                </a:gridCol>
                <a:gridCol w="1066804">
                  <a:extLst>
                    <a:ext uri="{9D8B030D-6E8A-4147-A177-3AD203B41FA5}">
                      <a16:colId xmlns:a16="http://schemas.microsoft.com/office/drawing/2014/main" val="20001"/>
                    </a:ext>
                  </a:extLst>
                </a:gridCol>
              </a:tblGrid>
              <a:tr h="370840">
                <a:tc>
                  <a:txBody>
                    <a:bodyPr/>
                    <a:lstStyle/>
                    <a:p>
                      <a:r>
                        <a:rPr lang="en-US" dirty="0"/>
                        <a:t>Programming</a:t>
                      </a:r>
                    </a:p>
                  </a:txBody>
                  <a:tcPr/>
                </a:tc>
                <a:tc>
                  <a:txBody>
                    <a:bodyPr/>
                    <a:lstStyle/>
                    <a:p>
                      <a:r>
                        <a:rPr lang="en-US" dirty="0"/>
                        <a:t>Air</a:t>
                      </a:r>
                      <a:r>
                        <a:rPr lang="en-US" baseline="0" dirty="0"/>
                        <a:t>plane</a:t>
                      </a:r>
                      <a:endParaRPr lang="en-US" dirty="0"/>
                    </a:p>
                  </a:txBody>
                  <a:tcPr/>
                </a:tc>
                <a:extLst>
                  <a:ext uri="{0D108BD9-81ED-4DB2-BD59-A6C34878D82A}">
                    <a16:rowId xmlns:a16="http://schemas.microsoft.com/office/drawing/2014/main" val="10000"/>
                  </a:ext>
                </a:extLst>
              </a:tr>
              <a:tr h="370840">
                <a:tc>
                  <a:txBody>
                    <a:bodyPr/>
                    <a:lstStyle/>
                    <a:p>
                      <a:pPr marL="0" indent="0" eaLnBrk="1" fontAlgn="auto" hangingPunct="1">
                        <a:spcAft>
                          <a:spcPts val="0"/>
                        </a:spcAft>
                        <a:buClr>
                          <a:schemeClr val="accent3"/>
                        </a:buClr>
                        <a:buFont typeface="Wingdings 2"/>
                        <a:buNone/>
                        <a:defRPr/>
                      </a:pPr>
                      <a:r>
                        <a:rPr lang="en-US" dirty="0"/>
                        <a:t>Children’s toy </a:t>
                      </a:r>
                    </a:p>
                    <a:p>
                      <a:pPr marL="640080" lvl="1" indent="-246888" eaLnBrk="1" fontAlgn="auto" hangingPunct="1">
                        <a:spcAft>
                          <a:spcPts val="0"/>
                        </a:spcAft>
                        <a:buFont typeface="Wingdings 2"/>
                        <a:buChar char=""/>
                        <a:defRPr/>
                      </a:pPr>
                      <a:r>
                        <a:rPr lang="en-US" dirty="0"/>
                        <a:t>Write a “hello world” in a new language</a:t>
                      </a:r>
                    </a:p>
                    <a:p>
                      <a:pPr marL="640080" lvl="1" indent="-246888" eaLnBrk="1" fontAlgn="auto" hangingPunct="1">
                        <a:spcAft>
                          <a:spcPts val="0"/>
                        </a:spcAft>
                        <a:buFont typeface="Wingdings 2"/>
                        <a:buChar char=""/>
                        <a:defRPr/>
                      </a:pPr>
                      <a:r>
                        <a:rPr lang="en-US" dirty="0"/>
                        <a:t>Time: one afternoon</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indent="0" eaLnBrk="1" fontAlgn="auto" hangingPunct="1">
                        <a:spcAft>
                          <a:spcPts val="0"/>
                        </a:spcAft>
                        <a:buClr>
                          <a:schemeClr val="accent3"/>
                        </a:buClr>
                        <a:buFont typeface="Wingdings 2"/>
                        <a:buNone/>
                        <a:defRPr/>
                      </a:pPr>
                      <a:r>
                        <a:rPr lang="en-US" dirty="0"/>
                        <a:t>Hobbyist</a:t>
                      </a:r>
                    </a:p>
                    <a:p>
                      <a:pPr marL="640080" lvl="1" indent="-246888" eaLnBrk="1" fontAlgn="auto" hangingPunct="1">
                        <a:spcAft>
                          <a:spcPts val="0"/>
                        </a:spcAft>
                        <a:buFont typeface="Wingdings 2"/>
                        <a:buChar char=""/>
                        <a:defRPr/>
                      </a:pPr>
                      <a:r>
                        <a:rPr lang="en-US" dirty="0"/>
                        <a:t>Try something new and cool in Perl, Python, Asp.net, etc. </a:t>
                      </a:r>
                    </a:p>
                    <a:p>
                      <a:pPr marL="640080" lvl="1" indent="-246888" eaLnBrk="1" fontAlgn="auto" hangingPunct="1">
                        <a:spcAft>
                          <a:spcPts val="0"/>
                        </a:spcAft>
                        <a:buFont typeface="Wingdings 2"/>
                        <a:buChar char=""/>
                        <a:defRPr/>
                      </a:pPr>
                      <a:r>
                        <a:rPr lang="en-US" dirty="0"/>
                        <a:t>Time: a couple of days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indent="0" eaLnBrk="1" fontAlgn="auto" hangingPunct="1">
                        <a:spcAft>
                          <a:spcPts val="0"/>
                        </a:spcAft>
                        <a:buClr>
                          <a:schemeClr val="accent3"/>
                        </a:buClr>
                        <a:buFont typeface="Wingdings 2"/>
                        <a:buNone/>
                        <a:defRPr/>
                      </a:pPr>
                      <a:r>
                        <a:rPr lang="en-US" dirty="0"/>
                        <a:t>Prototype</a:t>
                      </a:r>
                    </a:p>
                    <a:p>
                      <a:pPr marL="640080" lvl="1" indent="-246888" eaLnBrk="1" fontAlgn="auto" hangingPunct="1">
                        <a:spcAft>
                          <a:spcPts val="0"/>
                        </a:spcAft>
                        <a:buFont typeface="Wingdings 2"/>
                        <a:buChar char=""/>
                        <a:defRPr/>
                      </a:pPr>
                      <a:r>
                        <a:rPr lang="en-US" dirty="0"/>
                        <a:t>Write some web sites, tools for others to use</a:t>
                      </a:r>
                    </a:p>
                    <a:p>
                      <a:pPr marL="640080" lvl="1" indent="-246888" eaLnBrk="1" fontAlgn="auto" hangingPunct="1">
                        <a:spcAft>
                          <a:spcPts val="0"/>
                        </a:spcAft>
                        <a:buFont typeface="Wingdings 2"/>
                        <a:buChar char=""/>
                        <a:defRPr/>
                      </a:pPr>
                      <a:r>
                        <a:rPr lang="en-US" dirty="0"/>
                        <a:t>Several weeks, months</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indent="0" eaLnBrk="1" fontAlgn="auto" hangingPunct="1">
                        <a:spcAft>
                          <a:spcPts val="0"/>
                        </a:spcAft>
                        <a:buClr>
                          <a:schemeClr val="accent3"/>
                        </a:buClr>
                        <a:buFont typeface="Wingdings 2"/>
                        <a:buNone/>
                        <a:defRPr/>
                      </a:pPr>
                      <a:r>
                        <a:rPr lang="en-US" dirty="0"/>
                        <a:t>Professionals</a:t>
                      </a:r>
                    </a:p>
                    <a:p>
                      <a:pPr marL="640080" lvl="1" indent="-246888" eaLnBrk="1" fontAlgn="auto" hangingPunct="1">
                        <a:spcAft>
                          <a:spcPts val="0"/>
                        </a:spcAft>
                        <a:buFont typeface="Wingdings 2"/>
                        <a:buChar char=""/>
                        <a:defRPr/>
                      </a:pPr>
                      <a:r>
                        <a:rPr lang="en-US" dirty="0"/>
                        <a:t>Make a living by writing software, like Bill Gates.</a:t>
                      </a:r>
                    </a:p>
                    <a:p>
                      <a:pPr marL="640080" lvl="1" indent="-246888" eaLnBrk="1" fontAlgn="auto" hangingPunct="1">
                        <a:spcAft>
                          <a:spcPts val="0"/>
                        </a:spcAft>
                        <a:buFont typeface="Wingdings 2"/>
                        <a:buChar char=""/>
                        <a:defRPr/>
                      </a:pPr>
                      <a:r>
                        <a:rPr lang="en-US" dirty="0"/>
                        <a:t>Time: several years, several million/billion dollars. </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pic>
        <p:nvPicPr>
          <p:cNvPr id="5" name="Picture 4" descr="http://tbn0.google.com/images?q=tbn:50QzruCKWotv6M:http://veronikanagy.files.wordpress.com/2008/02/paper_airplane_sm.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2133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Oregon man takes lawn chair up to 13,000 fe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2600" y="3048000"/>
            <a:ext cx="91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Wright Brothers' First Flight, December 17, 19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2600" y="4020406"/>
            <a:ext cx="914400" cy="70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Boeing 787 Dreamliner in flight(Neg#: K6396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72600" y="4907280"/>
            <a:ext cx="914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573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课堂练习 </a:t>
            </a:r>
            <a:r>
              <a:rPr lang="en-US" altLang="zh-CN" dirty="0"/>
              <a:t> 15 </a:t>
            </a:r>
            <a:r>
              <a:rPr lang="zh-CN" altLang="en-US" dirty="0"/>
              <a:t>分钟</a:t>
            </a:r>
            <a:endParaRPr lang="en-US" dirty="0"/>
          </a:p>
        </p:txBody>
      </p:sp>
      <p:sp>
        <p:nvSpPr>
          <p:cNvPr id="3" name="内容占位符 2"/>
          <p:cNvSpPr>
            <a:spLocks noGrp="1"/>
          </p:cNvSpPr>
          <p:nvPr>
            <p:ph idx="1"/>
          </p:nvPr>
        </p:nvSpPr>
        <p:spPr/>
        <p:txBody>
          <a:bodyPr/>
          <a:lstStyle/>
          <a:p>
            <a:r>
              <a:rPr lang="zh-CN" altLang="en-US" dirty="0"/>
              <a:t>请拿出纸和笔，或者打开电脑，启动你的编程环境（</a:t>
            </a:r>
            <a:r>
              <a:rPr lang="en-US" altLang="zh-CN" dirty="0"/>
              <a:t>IDE</a:t>
            </a:r>
            <a:r>
              <a:rPr lang="zh-CN" altLang="en-US" dirty="0"/>
              <a:t>）</a:t>
            </a:r>
            <a:endParaRPr lang="en-US" dirty="0"/>
          </a:p>
        </p:txBody>
      </p:sp>
    </p:spTree>
    <p:extLst>
      <p:ext uri="{BB962C8B-B14F-4D97-AF65-F5344CB8AC3E}">
        <p14:creationId xmlns:p14="http://schemas.microsoft.com/office/powerpoint/2010/main" val="641043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Program vs. </a:t>
            </a:r>
            <a:r>
              <a:rPr lang="en-US" altLang="zh-CN" dirty="0"/>
              <a:t>Software/</a:t>
            </a:r>
            <a:r>
              <a:rPr lang="en-US" dirty="0"/>
              <a:t>Service</a:t>
            </a:r>
          </a:p>
        </p:txBody>
      </p:sp>
      <p:sp>
        <p:nvSpPr>
          <p:cNvPr id="25603" name="Content Placeholder 2"/>
          <p:cNvSpPr>
            <a:spLocks noGrp="1"/>
          </p:cNvSpPr>
          <p:nvPr>
            <p:ph idx="1"/>
          </p:nvPr>
        </p:nvSpPr>
        <p:spPr/>
        <p:txBody>
          <a:bodyPr>
            <a:normAutofit fontScale="92500" lnSpcReduction="20000"/>
          </a:bodyPr>
          <a:lstStyle/>
          <a:p>
            <a:r>
              <a:rPr lang="zh-CN" altLang="en-US" sz="2000" dirty="0"/>
              <a:t>小学老师要每周给同学出</a:t>
            </a:r>
            <a:r>
              <a:rPr lang="en-US" altLang="zh-CN" sz="2000" dirty="0"/>
              <a:t>300</a:t>
            </a:r>
            <a:r>
              <a:rPr lang="zh-CN" altLang="en-US" sz="2000" dirty="0"/>
              <a:t>道四则运算练习题。</a:t>
            </a:r>
            <a:endParaRPr lang="en-US" altLang="zh-CN" sz="2000" dirty="0"/>
          </a:p>
          <a:p>
            <a:r>
              <a:rPr lang="zh-CN" altLang="en-US" sz="2000" dirty="0"/>
              <a:t>这个程序有很多种实现方式</a:t>
            </a:r>
            <a:r>
              <a:rPr lang="en-US" altLang="zh-CN" sz="2000" dirty="0"/>
              <a:t>:</a:t>
            </a:r>
          </a:p>
          <a:p>
            <a:pPr lvl="1"/>
            <a:r>
              <a:rPr lang="en-US" altLang="zh-CN" sz="1800" dirty="0"/>
              <a:t>C/C++</a:t>
            </a:r>
          </a:p>
          <a:p>
            <a:pPr lvl="1"/>
            <a:r>
              <a:rPr lang="en-US" altLang="zh-CN" sz="1800" dirty="0"/>
              <a:t>C#/VB.net/Java</a:t>
            </a:r>
          </a:p>
          <a:p>
            <a:pPr lvl="1"/>
            <a:r>
              <a:rPr lang="en-US" sz="1800" dirty="0"/>
              <a:t>Excel</a:t>
            </a:r>
          </a:p>
          <a:p>
            <a:pPr lvl="1"/>
            <a:r>
              <a:rPr lang="en-US" sz="1800" dirty="0"/>
              <a:t>Unix Shell</a:t>
            </a:r>
          </a:p>
          <a:p>
            <a:pPr lvl="1"/>
            <a:r>
              <a:rPr lang="en-US" sz="1800" dirty="0" err="1"/>
              <a:t>Emacs</a:t>
            </a:r>
            <a:r>
              <a:rPr lang="en-US" altLang="zh-CN" sz="1800" dirty="0"/>
              <a:t>/</a:t>
            </a:r>
            <a:r>
              <a:rPr lang="en-US" sz="1800" dirty="0" err="1"/>
              <a:t>Powershell</a:t>
            </a:r>
            <a:r>
              <a:rPr lang="en-US" sz="1800" dirty="0"/>
              <a:t>/</a:t>
            </a:r>
            <a:r>
              <a:rPr lang="en-US" sz="1800" dirty="0" err="1"/>
              <a:t>Vbscript</a:t>
            </a:r>
            <a:endParaRPr lang="en-US" sz="1800" dirty="0"/>
          </a:p>
          <a:p>
            <a:pPr lvl="1"/>
            <a:r>
              <a:rPr lang="en-US" sz="1800" dirty="0"/>
              <a:t>Perl</a:t>
            </a:r>
          </a:p>
          <a:p>
            <a:pPr lvl="1"/>
            <a:r>
              <a:rPr lang="en-US" sz="1800" dirty="0"/>
              <a:t>Python</a:t>
            </a:r>
          </a:p>
          <a:p>
            <a:r>
              <a:rPr lang="zh-CN" altLang="en-US" sz="2200" dirty="0"/>
              <a:t>两个运算符，</a:t>
            </a:r>
            <a:r>
              <a:rPr lang="en-US" altLang="zh-CN" sz="2200" dirty="0"/>
              <a:t>100 </a:t>
            </a:r>
            <a:r>
              <a:rPr lang="zh-CN" altLang="en-US" sz="2200" dirty="0"/>
              <a:t>以内的数字，不需要写答案。</a:t>
            </a:r>
            <a:r>
              <a:rPr lang="en-US" altLang="zh-CN" sz="2200" dirty="0"/>
              <a:t>【</a:t>
            </a:r>
            <a:r>
              <a:rPr lang="zh-CN" altLang="en-US" sz="2200" dirty="0"/>
              <a:t>估计时间</a:t>
            </a:r>
            <a:r>
              <a:rPr lang="en-US" altLang="zh-CN" sz="2200" dirty="0"/>
              <a:t>1】</a:t>
            </a:r>
          </a:p>
          <a:p>
            <a:r>
              <a:rPr lang="zh-CN" altLang="en-US" sz="2200" dirty="0"/>
              <a:t>现在估计写这个程序需要的时间</a:t>
            </a:r>
            <a:endParaRPr lang="en-US" altLang="zh-CN" sz="2200" dirty="0"/>
          </a:p>
          <a:p>
            <a:r>
              <a:rPr lang="zh-CN" altLang="en-US" sz="2200" dirty="0"/>
              <a:t>马上把代码写出来</a:t>
            </a:r>
            <a:endParaRPr lang="en-US" altLang="zh-CN" sz="2200" dirty="0"/>
          </a:p>
          <a:p>
            <a:r>
              <a:rPr lang="zh-CN" altLang="en-US" sz="2200" dirty="0"/>
              <a:t>需要写答案，并且保证答案在 </a:t>
            </a:r>
            <a:r>
              <a:rPr lang="en-US" altLang="zh-CN" sz="2200" dirty="0"/>
              <a:t>0..100</a:t>
            </a:r>
            <a:r>
              <a:rPr lang="zh-CN" altLang="en-US" sz="2200" dirty="0"/>
              <a:t> 之间 </a:t>
            </a:r>
            <a:r>
              <a:rPr lang="en-US" altLang="zh-CN" sz="2200" dirty="0"/>
              <a:t>【</a:t>
            </a:r>
            <a:r>
              <a:rPr lang="zh-CN" altLang="en-US" sz="2200" dirty="0"/>
              <a:t>估计时间</a:t>
            </a:r>
            <a:r>
              <a:rPr lang="en-US" altLang="zh-CN" sz="2200" dirty="0"/>
              <a:t>2】</a:t>
            </a:r>
          </a:p>
          <a:p>
            <a:r>
              <a:rPr lang="zh-CN" altLang="en-US" sz="2200" dirty="0"/>
              <a:t>有条件的请马上把程序和运算结果的截屏发到博客上</a:t>
            </a:r>
            <a:endParaRPr lang="en-US" altLang="zh-CN" sz="2200" dirty="0"/>
          </a:p>
        </p:txBody>
      </p:sp>
    </p:spTree>
    <p:extLst>
      <p:ext uri="{BB962C8B-B14F-4D97-AF65-F5344CB8AC3E}">
        <p14:creationId xmlns:p14="http://schemas.microsoft.com/office/powerpoint/2010/main" val="2592908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zh-CN" altLang="en-US" dirty="0"/>
              <a:t>软件：很多细节</a:t>
            </a:r>
            <a:endParaRPr lang="en-US" dirty="0"/>
          </a:p>
        </p:txBody>
      </p:sp>
      <p:sp>
        <p:nvSpPr>
          <p:cNvPr id="26627" name="Content Placeholder 2"/>
          <p:cNvSpPr>
            <a:spLocks noGrp="1"/>
          </p:cNvSpPr>
          <p:nvPr>
            <p:ph idx="1"/>
          </p:nvPr>
        </p:nvSpPr>
        <p:spPr/>
        <p:txBody>
          <a:bodyPr>
            <a:normAutofit/>
          </a:bodyPr>
          <a:lstStyle/>
          <a:p>
            <a:r>
              <a:rPr lang="zh-CN" altLang="en-US" dirty="0"/>
              <a:t>这个老师发现你的程序很好用，其他老师都想要一份，有些新的要求：</a:t>
            </a:r>
            <a:endParaRPr lang="en-US" altLang="zh-CN" dirty="0"/>
          </a:p>
          <a:p>
            <a:pPr lvl="1"/>
            <a:r>
              <a:rPr lang="zh-CN" altLang="en-US" dirty="0"/>
              <a:t>题目避免重复</a:t>
            </a:r>
            <a:endParaRPr lang="en-US" altLang="zh-CN" dirty="0"/>
          </a:p>
          <a:p>
            <a:pPr lvl="1"/>
            <a:r>
              <a:rPr lang="zh-CN" altLang="en-US" dirty="0"/>
              <a:t>可扩展性</a:t>
            </a:r>
            <a:endParaRPr lang="en-US" altLang="zh-CN" dirty="0"/>
          </a:p>
          <a:p>
            <a:pPr lvl="1"/>
            <a:r>
              <a:rPr lang="zh-CN" altLang="en-US" dirty="0"/>
              <a:t>可定制（数量</a:t>
            </a:r>
            <a:r>
              <a:rPr lang="en-US" altLang="zh-CN" dirty="0"/>
              <a:t>/</a:t>
            </a:r>
            <a:r>
              <a:rPr lang="zh-CN" altLang="en-US" dirty="0"/>
              <a:t>打印方式）</a:t>
            </a:r>
            <a:endParaRPr lang="en-US" altLang="zh-CN" dirty="0"/>
          </a:p>
          <a:p>
            <a:pPr lvl="1"/>
            <a:r>
              <a:rPr lang="zh-CN" altLang="en-US" dirty="0"/>
              <a:t>具体定制</a:t>
            </a:r>
            <a:endParaRPr lang="en-US" altLang="zh-CN" dirty="0"/>
          </a:p>
          <a:p>
            <a:pPr lvl="2"/>
            <a:r>
              <a:rPr lang="zh-CN" altLang="en-US" dirty="0"/>
              <a:t>是否有乘除法，是否有括号，数值范围，加减有无负数</a:t>
            </a:r>
            <a:endParaRPr lang="en-US" altLang="zh-CN" dirty="0"/>
          </a:p>
          <a:p>
            <a:pPr lvl="2"/>
            <a:r>
              <a:rPr lang="zh-CN" altLang="en-US" dirty="0"/>
              <a:t>除法有无余数，是否支持分数，打印中每行的间隔可调整</a:t>
            </a:r>
            <a:endParaRPr lang="en-US" altLang="zh-CN" dirty="0"/>
          </a:p>
          <a:p>
            <a:r>
              <a:rPr lang="zh-CN" altLang="en-US" dirty="0"/>
              <a:t>现在估计做好这个</a:t>
            </a:r>
            <a:r>
              <a:rPr lang="zh-CN" altLang="en-US" b="1" dirty="0"/>
              <a:t>软件</a:t>
            </a:r>
            <a:r>
              <a:rPr lang="zh-CN" altLang="en-US" dirty="0"/>
              <a:t>需要多长时间。</a:t>
            </a:r>
            <a:endParaRPr lang="en-US" dirty="0"/>
          </a:p>
        </p:txBody>
      </p:sp>
    </p:spTree>
    <p:extLst>
      <p:ext uri="{BB962C8B-B14F-4D97-AF65-F5344CB8AC3E}">
        <p14:creationId xmlns:p14="http://schemas.microsoft.com/office/powerpoint/2010/main" val="2982333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更多需求</a:t>
            </a:r>
            <a:endParaRPr lang="en-US" dirty="0"/>
          </a:p>
        </p:txBody>
      </p:sp>
      <p:sp>
        <p:nvSpPr>
          <p:cNvPr id="3" name="Content Placeholder 2"/>
          <p:cNvSpPr>
            <a:spLocks noGrp="1"/>
          </p:cNvSpPr>
          <p:nvPr>
            <p:ph idx="1"/>
          </p:nvPr>
        </p:nvSpPr>
        <p:spPr/>
        <p:txBody>
          <a:bodyPr/>
          <a:lstStyle/>
          <a:p>
            <a:r>
              <a:rPr lang="zh-CN" altLang="en-US" dirty="0"/>
              <a:t>然后你发现全国的老师都有这个需求</a:t>
            </a:r>
            <a:endParaRPr lang="en-US" altLang="zh-CN" dirty="0"/>
          </a:p>
          <a:p>
            <a:r>
              <a:rPr lang="zh-CN" altLang="en-US" dirty="0"/>
              <a:t>甚至有好些家长都想要这个</a:t>
            </a:r>
            <a:endParaRPr lang="en-US" altLang="zh-CN" dirty="0"/>
          </a:p>
          <a:p>
            <a:pPr lvl="1"/>
            <a:r>
              <a:rPr lang="zh-CN" altLang="en-US" dirty="0"/>
              <a:t>。。。</a:t>
            </a:r>
            <a:endParaRPr lang="en-US" altLang="zh-CN" dirty="0"/>
          </a:p>
          <a:p>
            <a:r>
              <a:rPr lang="zh-CN" altLang="en-US" dirty="0"/>
              <a:t>校长希望你写一个网站满足大家的需求，希望能接受上万个用户同时访问</a:t>
            </a:r>
            <a:endParaRPr lang="en-US" altLang="zh-CN" dirty="0"/>
          </a:p>
          <a:p>
            <a:endParaRPr lang="en-US" dirty="0"/>
          </a:p>
          <a:p>
            <a:endParaRPr lang="en-US" dirty="0"/>
          </a:p>
          <a:p>
            <a:r>
              <a:rPr lang="zh-CN" altLang="en-US" dirty="0"/>
              <a:t>现在估计完成这一</a:t>
            </a:r>
            <a:r>
              <a:rPr lang="zh-CN" altLang="en-US" b="1" dirty="0"/>
              <a:t>软件服务</a:t>
            </a:r>
            <a:r>
              <a:rPr lang="zh-CN" altLang="en-US" dirty="0"/>
              <a:t>需要的时间</a:t>
            </a:r>
            <a:endParaRPr lang="en-US" dirty="0"/>
          </a:p>
        </p:txBody>
      </p:sp>
    </p:spTree>
    <p:extLst>
      <p:ext uri="{BB962C8B-B14F-4D97-AF65-F5344CB8AC3E}">
        <p14:creationId xmlns:p14="http://schemas.microsoft.com/office/powerpoint/2010/main" val="411094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08832-E8AA-4E81-B880-8F06A706A70B}"/>
              </a:ext>
            </a:extLst>
          </p:cNvPr>
          <p:cNvSpPr>
            <a:spLocks noGrp="1"/>
          </p:cNvSpPr>
          <p:nvPr>
            <p:ph type="title"/>
          </p:nvPr>
        </p:nvSpPr>
        <p:spPr/>
        <p:txBody>
          <a:bodyPr/>
          <a:lstStyle/>
          <a:p>
            <a:r>
              <a:rPr lang="en-US" altLang="zh-CN" dirty="0"/>
              <a:t>Q/A</a:t>
            </a:r>
            <a:endParaRPr lang="zh-CN" altLang="en-US" dirty="0"/>
          </a:p>
        </p:txBody>
      </p:sp>
      <p:sp>
        <p:nvSpPr>
          <p:cNvPr id="3" name="内容占位符 2">
            <a:extLst>
              <a:ext uri="{FF2B5EF4-FFF2-40B4-BE49-F238E27FC236}">
                <a16:creationId xmlns:a16="http://schemas.microsoft.com/office/drawing/2014/main" id="{B3CCAFAB-5767-41AA-82F9-297496DEC075}"/>
              </a:ext>
            </a:extLst>
          </p:cNvPr>
          <p:cNvSpPr>
            <a:spLocks noGrp="1"/>
          </p:cNvSpPr>
          <p:nvPr>
            <p:ph idx="1"/>
          </p:nvPr>
        </p:nvSpPr>
        <p:spPr/>
        <p:txBody>
          <a:bodyPr/>
          <a:lstStyle/>
          <a:p>
            <a:r>
              <a:rPr lang="zh-CN" altLang="en-US" dirty="0"/>
              <a:t>编程知识总是会忘？</a:t>
            </a:r>
            <a:endParaRPr lang="en-US" altLang="zh-CN" dirty="0"/>
          </a:p>
          <a:p>
            <a:endParaRPr lang="en-US" altLang="zh-CN" dirty="0"/>
          </a:p>
          <a:p>
            <a:pPr lvl="1"/>
            <a:r>
              <a:rPr lang="zh-CN" altLang="en-US" dirty="0"/>
              <a:t>“你可以知道一种鸟的名字在全世界各种语言中怎么说，但是说完之后，你还是不了解这个鸟。 所以我们要观察这个鸟的行动 </a:t>
            </a:r>
            <a:r>
              <a:rPr lang="en-US" altLang="zh-CN" dirty="0"/>
              <a:t>– </a:t>
            </a:r>
            <a:r>
              <a:rPr lang="zh-CN" altLang="en-US" dirty="0"/>
              <a:t>这才是最重要的。” </a:t>
            </a:r>
            <a:endParaRPr lang="en-US" altLang="zh-CN" dirty="0"/>
          </a:p>
          <a:p>
            <a:pPr marL="118872" indent="0" algn="r">
              <a:buNone/>
            </a:pPr>
            <a:r>
              <a:rPr lang="en-US" altLang="zh-CN" sz="2400" dirty="0">
                <a:hlinkClick r:id="rId2"/>
              </a:rPr>
              <a:t>Richard Feynman</a:t>
            </a:r>
            <a:r>
              <a:rPr lang="zh-CN" altLang="en-US" sz="2400" dirty="0"/>
              <a:t>（</a:t>
            </a:r>
            <a:r>
              <a:rPr lang="en-US" altLang="zh-CN" sz="2400" dirty="0"/>
              <a:t>video</a:t>
            </a:r>
            <a:r>
              <a:rPr lang="zh-CN" altLang="en-US" sz="2400" dirty="0"/>
              <a:t>）</a:t>
            </a:r>
            <a:endParaRPr lang="en-US" altLang="zh-CN" sz="2400" dirty="0"/>
          </a:p>
          <a:p>
            <a:pPr lvl="1"/>
            <a:r>
              <a:rPr lang="zh-CN" altLang="en-US" dirty="0"/>
              <a:t>如何研究规律？</a:t>
            </a:r>
            <a:endParaRPr lang="en-US" altLang="zh-CN" dirty="0"/>
          </a:p>
          <a:p>
            <a:pPr lvl="2"/>
            <a:r>
              <a:rPr lang="zh-CN" altLang="en-US" dirty="0"/>
              <a:t>观察它的行动</a:t>
            </a:r>
            <a:endParaRPr lang="en-US" altLang="zh-CN" dirty="0"/>
          </a:p>
          <a:p>
            <a:pPr lvl="2"/>
            <a:r>
              <a:rPr lang="en-US" altLang="zh-CN" dirty="0">
                <a:solidFill>
                  <a:srgbClr val="FF0000"/>
                </a:solidFill>
              </a:rPr>
              <a:t>Learning by doing. </a:t>
            </a:r>
            <a:endParaRPr lang="zh-CN" altLang="en-US" dirty="0">
              <a:solidFill>
                <a:srgbClr val="FF0000"/>
              </a:solidFill>
            </a:endParaRPr>
          </a:p>
        </p:txBody>
      </p:sp>
      <p:sp>
        <p:nvSpPr>
          <p:cNvPr id="4" name="灯片编号占位符 3">
            <a:extLst>
              <a:ext uri="{FF2B5EF4-FFF2-40B4-BE49-F238E27FC236}">
                <a16:creationId xmlns:a16="http://schemas.microsoft.com/office/drawing/2014/main" id="{76E64DEE-6022-4363-B005-6F4087C30A2E}"/>
              </a:ext>
            </a:extLst>
          </p:cNvPr>
          <p:cNvSpPr>
            <a:spLocks noGrp="1"/>
          </p:cNvSpPr>
          <p:nvPr>
            <p:ph type="sldNum" sz="quarter" idx="12"/>
          </p:nvPr>
        </p:nvSpPr>
        <p:spPr/>
        <p:txBody>
          <a:bodyPr/>
          <a:lstStyle/>
          <a:p>
            <a:fld id="{27C45CD9-0508-4D1E-923D-4DFDAA610D19}" type="slidenum">
              <a:rPr lang="zh-CN" altLang="en-US" smtClean="0"/>
              <a:t>6</a:t>
            </a:fld>
            <a:endParaRPr lang="zh-CN" altLang="en-US"/>
          </a:p>
        </p:txBody>
      </p:sp>
    </p:spTree>
    <p:extLst>
      <p:ext uri="{BB962C8B-B14F-4D97-AF65-F5344CB8AC3E}">
        <p14:creationId xmlns:p14="http://schemas.microsoft.com/office/powerpoint/2010/main" val="1704267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zh-CN" altLang="en-US" dirty="0"/>
              <a:t>程序</a:t>
            </a:r>
            <a:r>
              <a:rPr lang="en-US" dirty="0"/>
              <a:t> vs. </a:t>
            </a:r>
            <a:r>
              <a:rPr lang="zh-CN" altLang="en-US" dirty="0"/>
              <a:t>软件</a:t>
            </a:r>
            <a:endParaRPr lang="en-US" dirty="0"/>
          </a:p>
        </p:txBody>
      </p:sp>
      <p:sp>
        <p:nvSpPr>
          <p:cNvPr id="3" name="Content Placeholder 2"/>
          <p:cNvSpPr>
            <a:spLocks noGrp="1"/>
          </p:cNvSpPr>
          <p:nvPr>
            <p:ph idx="1"/>
          </p:nvPr>
        </p:nvSpPr>
        <p:spPr/>
        <p:txBody>
          <a:bodyPr>
            <a:normAutofit/>
          </a:bodyPr>
          <a:lstStyle/>
          <a:p>
            <a:r>
              <a:rPr lang="en-US" dirty="0"/>
              <a:t>Program = data structure + algorithm</a:t>
            </a:r>
          </a:p>
          <a:p>
            <a:r>
              <a:rPr lang="en-US" dirty="0"/>
              <a:t>Software = Program + Software Engineering</a:t>
            </a:r>
          </a:p>
          <a:p>
            <a:r>
              <a:rPr lang="en-US" altLang="zh-CN" dirty="0"/>
              <a:t>Software Company = </a:t>
            </a:r>
          </a:p>
          <a:p>
            <a:pPr marL="118872" indent="0">
              <a:buNone/>
            </a:pPr>
            <a:r>
              <a:rPr lang="en-US" dirty="0"/>
              <a:t>	</a:t>
            </a:r>
            <a:r>
              <a:rPr lang="en-US" altLang="zh-CN" dirty="0"/>
              <a:t>Software + </a:t>
            </a:r>
            <a:r>
              <a:rPr lang="en-US" dirty="0"/>
              <a:t>Business </a:t>
            </a:r>
            <a:r>
              <a:rPr lang="en-US" altLang="zh-CN" dirty="0"/>
              <a:t>Model</a:t>
            </a:r>
          </a:p>
          <a:p>
            <a:pPr marL="118872" indent="0">
              <a:buNone/>
            </a:pPr>
            <a:endParaRPr lang="en-US" dirty="0"/>
          </a:p>
          <a:p>
            <a:pPr marL="118872" indent="0">
              <a:buNone/>
            </a:pPr>
            <a:r>
              <a:rPr lang="zh-CN" altLang="en-US" dirty="0"/>
              <a:t>程序有道德么？软件公司是否有道德？</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pPr>
              <a:defRPr/>
            </a:pPr>
            <a:r>
              <a:rPr lang="zh-CN" altLang="en-US" dirty="0"/>
              <a:t>当出问题的时候</a:t>
            </a:r>
            <a:r>
              <a:rPr lang="en-US" dirty="0"/>
              <a:t>…</a:t>
            </a:r>
          </a:p>
        </p:txBody>
      </p:sp>
      <p:sp>
        <p:nvSpPr>
          <p:cNvPr id="15363" name="Content Placeholder 2"/>
          <p:cNvSpPr>
            <a:spLocks noGrp="1"/>
          </p:cNvSpPr>
          <p:nvPr>
            <p:ph idx="1"/>
          </p:nvPr>
        </p:nvSpPr>
        <p:spPr/>
        <p:txBody>
          <a:bodyPr>
            <a:normAutofit/>
          </a:bodyPr>
          <a:lstStyle/>
          <a:p>
            <a:pPr eaLnBrk="1" hangingPunct="1"/>
            <a:r>
              <a:rPr lang="en-US" altLang="zh-CN" dirty="0"/>
              <a:t>Kid</a:t>
            </a:r>
            <a:r>
              <a:rPr lang="en-US" dirty="0"/>
              <a:t>’s toy </a:t>
            </a:r>
            <a:r>
              <a:rPr lang="zh-CN" altLang="en-US" dirty="0"/>
              <a:t>（小孩玩具坏了）</a:t>
            </a:r>
            <a:endParaRPr lang="en-US" dirty="0"/>
          </a:p>
          <a:p>
            <a:pPr lvl="1" eaLnBrk="1" hangingPunct="1"/>
            <a:r>
              <a:rPr lang="en-US" sz="2000" dirty="0"/>
              <a:t>get a new one</a:t>
            </a:r>
          </a:p>
          <a:p>
            <a:pPr eaLnBrk="1" hangingPunct="1"/>
            <a:r>
              <a:rPr lang="en-US" dirty="0"/>
              <a:t>Hobbyist </a:t>
            </a:r>
            <a:r>
              <a:rPr lang="zh-CN" altLang="en-US" dirty="0"/>
              <a:t>（业余时间搞的程序崩溃了）</a:t>
            </a:r>
            <a:endParaRPr lang="en-US" dirty="0"/>
          </a:p>
          <a:p>
            <a:pPr lvl="1" eaLnBrk="1" hangingPunct="1"/>
            <a:r>
              <a:rPr lang="en-US" sz="2000" dirty="0"/>
              <a:t>we had fun, move on… </a:t>
            </a:r>
          </a:p>
          <a:p>
            <a:pPr eaLnBrk="1" hangingPunct="1"/>
            <a:r>
              <a:rPr lang="en-US" dirty="0"/>
              <a:t>Early prototype </a:t>
            </a:r>
            <a:r>
              <a:rPr lang="zh-CN" altLang="en-US" dirty="0"/>
              <a:t>（创业的软件失败了）</a:t>
            </a:r>
            <a:endParaRPr lang="en-US" dirty="0"/>
          </a:p>
          <a:p>
            <a:pPr lvl="1" eaLnBrk="1" hangingPunct="1"/>
            <a:r>
              <a:rPr lang="en-US" sz="2000" dirty="0"/>
              <a:t>learn the lesson, find another way, and keep going…</a:t>
            </a:r>
          </a:p>
          <a:p>
            <a:pPr eaLnBrk="1" hangingPunct="1"/>
            <a:r>
              <a:rPr lang="en-US" dirty="0"/>
              <a:t>Professionals </a:t>
            </a:r>
            <a:r>
              <a:rPr lang="zh-CN" altLang="en-US" dirty="0"/>
              <a:t>（专业软件崩溃了）</a:t>
            </a:r>
            <a:endParaRPr lang="en-US" dirty="0"/>
          </a:p>
          <a:p>
            <a:pPr lvl="1" eaLnBrk="1" hangingPunct="1"/>
            <a:r>
              <a:rPr lang="zh-CN" altLang="en-US" sz="1700" dirty="0"/>
              <a:t>股票交易软件，火车票购票网站，</a:t>
            </a:r>
            <a:endParaRPr lang="en-US" altLang="zh-CN" sz="1700" dirty="0"/>
          </a:p>
          <a:p>
            <a:pPr lvl="1" eaLnBrk="1" hangingPunct="1"/>
            <a:r>
              <a:rPr lang="zh-CN" altLang="en-US" sz="1700" dirty="0"/>
              <a:t>四则运算练习网站（有一万个学生每天要在这里做作业）</a:t>
            </a:r>
            <a:endParaRPr lang="en-US" sz="1700" dirty="0"/>
          </a:p>
          <a:p>
            <a:pPr lvl="1" eaLnBrk="1" hangingPunct="1"/>
            <a:r>
              <a:rPr lang="en-US" sz="1700" dirty="0"/>
              <a:t>people’s life, money</a:t>
            </a:r>
          </a:p>
          <a:p>
            <a:pPr lvl="1" eaLnBrk="1" hangingPunct="1"/>
            <a:endParaRPr lang="en-US" dirty="0"/>
          </a:p>
          <a:p>
            <a:pPr eaLnBrk="1" hangingPunct="1"/>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t>Quiz:</a:t>
            </a:r>
          </a:p>
        </p:txBody>
      </p:sp>
      <p:sp>
        <p:nvSpPr>
          <p:cNvPr id="16387" name="Content Placeholder 2"/>
          <p:cNvSpPr>
            <a:spLocks noGrp="1"/>
          </p:cNvSpPr>
          <p:nvPr>
            <p:ph idx="1"/>
          </p:nvPr>
        </p:nvSpPr>
        <p:spPr/>
        <p:txBody>
          <a:bodyPr/>
          <a:lstStyle/>
          <a:p>
            <a:pPr eaLnBrk="1" hangingPunct="1">
              <a:buFont typeface="Wingdings 2" pitchFamily="18" charset="2"/>
              <a:buNone/>
            </a:pPr>
            <a:r>
              <a:rPr lang="en-US"/>
              <a:t>If a feature in a commercial product has 1-in-a-million chance of usage, do you want to build it and educate customer about it every time they use the product?</a:t>
            </a:r>
          </a:p>
          <a:p>
            <a:pPr marL="984250" lvl="1" indent="-514350">
              <a:buFont typeface="Verdana" pitchFamily="34" charset="0"/>
              <a:buAutoNum type="alphaUcPeriod"/>
            </a:pPr>
            <a:r>
              <a:rPr lang="en-US"/>
              <a:t>don’t even plan it. </a:t>
            </a:r>
          </a:p>
          <a:p>
            <a:pPr marL="984250" lvl="1" indent="-514350">
              <a:buFont typeface="Verdana" pitchFamily="34" charset="0"/>
              <a:buAutoNum type="alphaUcPeriod"/>
            </a:pPr>
            <a:r>
              <a:rPr lang="en-US"/>
              <a:t>cut it if we don’t have time. </a:t>
            </a:r>
          </a:p>
          <a:p>
            <a:pPr marL="984250" lvl="1" indent="-514350">
              <a:buFont typeface="Verdana" pitchFamily="34" charset="0"/>
              <a:buAutoNum type="alphaUcPeriod"/>
            </a:pPr>
            <a:r>
              <a:rPr lang="en-US"/>
              <a:t>Build it, but don’t need to tell users</a:t>
            </a:r>
          </a:p>
          <a:p>
            <a:pPr marL="984250" lvl="1" indent="-514350">
              <a:buFont typeface="Verdana" pitchFamily="34" charset="0"/>
              <a:buAutoNum type="alphaUcPeriod"/>
            </a:pPr>
            <a:r>
              <a:rPr lang="en-US"/>
              <a:t>Build it, tell uses about it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t>The answer is:</a:t>
            </a:r>
          </a:p>
        </p:txBody>
      </p:sp>
      <p:pic>
        <p:nvPicPr>
          <p:cNvPr id="17411" name="Picture 2" descr="United Airlines - Boeing 7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1"/>
            <a:ext cx="75438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A hole</a:t>
            </a:r>
          </a:p>
        </p:txBody>
      </p:sp>
      <p:pic>
        <p:nvPicPr>
          <p:cNvPr id="18435" name="Picture 2" descr="http://www.nydailynews.com/img/2008/07/26/alg_qant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752601"/>
            <a:ext cx="76962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这是一个合情合理的需求么？</a:t>
            </a:r>
            <a:endParaRPr lang="en-US" dirty="0"/>
          </a:p>
        </p:txBody>
      </p:sp>
      <p:sp>
        <p:nvSpPr>
          <p:cNvPr id="3" name="Content Placeholder 2"/>
          <p:cNvSpPr>
            <a:spLocks noGrp="1"/>
          </p:cNvSpPr>
          <p:nvPr>
            <p:ph idx="1"/>
          </p:nvPr>
        </p:nvSpPr>
        <p:spPr/>
        <p:txBody>
          <a:bodyPr/>
          <a:lstStyle/>
          <a:p>
            <a:r>
              <a:rPr lang="zh-CN" altLang="en-US" dirty="0"/>
              <a:t>要求一架飞机能安全降落在水面上</a:t>
            </a:r>
            <a:r>
              <a:rPr lang="en-US" dirty="0"/>
              <a:t>?</a:t>
            </a:r>
          </a:p>
        </p:txBody>
      </p:sp>
    </p:spTree>
    <p:extLst>
      <p:ext uri="{BB962C8B-B14F-4D97-AF65-F5344CB8AC3E}">
        <p14:creationId xmlns:p14="http://schemas.microsoft.com/office/powerpoint/2010/main" val="460742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zh-CN" altLang="en-US" sz="4400" dirty="0"/>
              <a:t>实际的例子</a:t>
            </a:r>
            <a:endParaRPr lang="en-US" sz="4400" dirty="0"/>
          </a:p>
        </p:txBody>
      </p:sp>
      <p:pic>
        <p:nvPicPr>
          <p:cNvPr id="26627" name="Picture 2" descr="File:Plane crash into Hudson River (crop).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981201"/>
            <a:ext cx="76200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123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软件的特性</a:t>
            </a:r>
            <a:endParaRPr lang="en-US" dirty="0"/>
          </a:p>
        </p:txBody>
      </p:sp>
      <p:sp>
        <p:nvSpPr>
          <p:cNvPr id="3" name="Content Placeholder 2"/>
          <p:cNvSpPr>
            <a:spLocks noGrp="1"/>
          </p:cNvSpPr>
          <p:nvPr>
            <p:ph idx="1"/>
          </p:nvPr>
        </p:nvSpPr>
        <p:spPr/>
        <p:txBody>
          <a:bodyPr/>
          <a:lstStyle/>
          <a:p>
            <a:r>
              <a:rPr lang="zh-CN" altLang="en-US" dirty="0"/>
              <a:t>复杂性</a:t>
            </a:r>
            <a:endParaRPr lang="en-US" altLang="zh-CN" dirty="0"/>
          </a:p>
          <a:p>
            <a:r>
              <a:rPr lang="zh-CN" altLang="en-US" dirty="0"/>
              <a:t>不可见性</a:t>
            </a:r>
            <a:endParaRPr lang="en-US" altLang="zh-CN" dirty="0"/>
          </a:p>
          <a:p>
            <a:r>
              <a:rPr lang="zh-CN" altLang="en-US" dirty="0"/>
              <a:t>易变性</a:t>
            </a:r>
            <a:endParaRPr lang="en-US" altLang="zh-CN" dirty="0"/>
          </a:p>
          <a:p>
            <a:r>
              <a:rPr lang="zh-CN" altLang="en-US" dirty="0"/>
              <a:t>服从性</a:t>
            </a:r>
            <a:endParaRPr lang="en-US" altLang="zh-CN" dirty="0"/>
          </a:p>
          <a:p>
            <a:r>
              <a:rPr lang="zh-CN" altLang="en-US" dirty="0"/>
              <a:t>非连续性</a:t>
            </a:r>
            <a:endParaRPr lang="en-US" altLang="zh-CN" dirty="0"/>
          </a:p>
          <a:p>
            <a:r>
              <a:rPr lang="zh-CN" altLang="en-US" dirty="0"/>
              <a:t>软件开发会越来越容易么</a:t>
            </a:r>
            <a:r>
              <a:rPr lang="en-US" altLang="zh-CN" dirty="0"/>
              <a:t>?</a:t>
            </a:r>
          </a:p>
          <a:p>
            <a:r>
              <a:rPr lang="en-US" altLang="zh-CN" dirty="0"/>
              <a:t>No Silver Bullet / </a:t>
            </a:r>
            <a:r>
              <a:rPr lang="zh-CN" altLang="en-US" dirty="0"/>
              <a:t>没有银弹</a:t>
            </a:r>
            <a:endParaRPr lang="en-US" altLang="zh-CN" dirty="0"/>
          </a:p>
          <a:p>
            <a:pPr lvl="1"/>
            <a:r>
              <a:rPr lang="zh-CN" altLang="en-US" dirty="0"/>
              <a:t>没有一种大规模提高软件开发效率的快速办法，将来也没有</a:t>
            </a:r>
            <a:endParaRPr lang="en-US" dirty="0"/>
          </a:p>
        </p:txBody>
      </p:sp>
    </p:spTree>
    <p:extLst>
      <p:ext uri="{BB962C8B-B14F-4D97-AF65-F5344CB8AC3E}">
        <p14:creationId xmlns:p14="http://schemas.microsoft.com/office/powerpoint/2010/main" val="359777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6833-18FF-40FB-8528-405C07686983}"/>
              </a:ext>
            </a:extLst>
          </p:cNvPr>
          <p:cNvSpPr>
            <a:spLocks noGrp="1"/>
          </p:cNvSpPr>
          <p:nvPr>
            <p:ph type="title"/>
          </p:nvPr>
        </p:nvSpPr>
        <p:spPr/>
        <p:txBody>
          <a:bodyPr/>
          <a:lstStyle/>
          <a:p>
            <a:r>
              <a:rPr lang="zh-CN" altLang="en-US" dirty="0"/>
              <a:t>复杂性</a:t>
            </a:r>
            <a:endParaRPr lang="en-US" dirty="0"/>
          </a:p>
        </p:txBody>
      </p:sp>
      <p:sp>
        <p:nvSpPr>
          <p:cNvPr id="3" name="Content Placeholder 2">
            <a:extLst>
              <a:ext uri="{FF2B5EF4-FFF2-40B4-BE49-F238E27FC236}">
                <a16:creationId xmlns:a16="http://schemas.microsoft.com/office/drawing/2014/main" id="{9E214A16-91DA-4062-9BFC-87D0639DA81B}"/>
              </a:ext>
            </a:extLst>
          </p:cNvPr>
          <p:cNvSpPr>
            <a:spLocks noGrp="1"/>
          </p:cNvSpPr>
          <p:nvPr>
            <p:ph idx="1"/>
          </p:nvPr>
        </p:nvSpPr>
        <p:spPr/>
        <p:txBody>
          <a:bodyPr>
            <a:normAutofit/>
          </a:bodyPr>
          <a:lstStyle/>
          <a:p>
            <a:r>
              <a:rPr lang="zh-CN" altLang="en-US" dirty="0"/>
              <a:t>软件可以说是人类创造的最复杂的系统类型。</a:t>
            </a:r>
            <a:endParaRPr lang="en-US" altLang="zh-CN" dirty="0"/>
          </a:p>
          <a:p>
            <a:r>
              <a:rPr lang="zh-CN" altLang="en-US" dirty="0"/>
              <a:t>而软件工程师通常一次只能看到</a:t>
            </a:r>
            <a:r>
              <a:rPr lang="en-US" altLang="zh-CN" dirty="0"/>
              <a:t>30—80</a:t>
            </a:r>
            <a:r>
              <a:rPr lang="zh-CN" altLang="en-US" dirty="0"/>
              <a:t>行源代码（相当于显示器的一屏）， 他们的智力、记忆力和常人差不多。软件的各个模块之间有各种显性或 隐性的依赖关系，随着系统的成长和模块的增多，这些关系的数量往往以几何级数的速度增长。</a:t>
            </a:r>
          </a:p>
          <a:p>
            <a:endParaRPr lang="en-US" dirty="0"/>
          </a:p>
        </p:txBody>
      </p:sp>
    </p:spTree>
    <p:extLst>
      <p:ext uri="{BB962C8B-B14F-4D97-AF65-F5344CB8AC3E}">
        <p14:creationId xmlns:p14="http://schemas.microsoft.com/office/powerpoint/2010/main" val="4131179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107D-9843-421D-9402-32397C9A2C44}"/>
              </a:ext>
            </a:extLst>
          </p:cNvPr>
          <p:cNvSpPr>
            <a:spLocks noGrp="1"/>
          </p:cNvSpPr>
          <p:nvPr>
            <p:ph type="title"/>
          </p:nvPr>
        </p:nvSpPr>
        <p:spPr/>
        <p:txBody>
          <a:bodyPr/>
          <a:lstStyle/>
          <a:p>
            <a:r>
              <a:rPr lang="zh-CN" altLang="en-US" dirty="0"/>
              <a:t>不可见性（</a:t>
            </a:r>
            <a:r>
              <a:rPr lang="en-US" altLang="zh-CN" dirty="0"/>
              <a:t>Invisibility</a:t>
            </a:r>
            <a:r>
              <a:rPr lang="zh-CN" altLang="en-US" dirty="0"/>
              <a:t>）</a:t>
            </a:r>
            <a:endParaRPr lang="en-US" dirty="0"/>
          </a:p>
        </p:txBody>
      </p:sp>
      <p:sp>
        <p:nvSpPr>
          <p:cNvPr id="3" name="Content Placeholder 2">
            <a:extLst>
              <a:ext uri="{FF2B5EF4-FFF2-40B4-BE49-F238E27FC236}">
                <a16:creationId xmlns:a16="http://schemas.microsoft.com/office/drawing/2014/main" id="{6F76B870-06A1-443F-9B1C-9AEA743EDF78}"/>
              </a:ext>
            </a:extLst>
          </p:cNvPr>
          <p:cNvSpPr>
            <a:spLocks noGrp="1"/>
          </p:cNvSpPr>
          <p:nvPr>
            <p:ph idx="1"/>
          </p:nvPr>
        </p:nvSpPr>
        <p:spPr/>
        <p:txBody>
          <a:bodyPr>
            <a:normAutofit/>
          </a:bodyPr>
          <a:lstStyle/>
          <a:p>
            <a:r>
              <a:rPr lang="zh-CN" altLang="en-US" dirty="0"/>
              <a:t>软件工程师能直接看见源代码，但是源代码不是软件本身。软件以机器 码的形式高速运行，还可能在几个</a:t>
            </a:r>
            <a:r>
              <a:rPr lang="en-US" altLang="zh-CN" dirty="0"/>
              <a:t>CPU</a:t>
            </a:r>
            <a:r>
              <a:rPr lang="zh-CN" altLang="en-US" dirty="0"/>
              <a:t>核上同时运行，工程师是“看” 不到自己的源代码如何具体地在用户的机器上被执行的。</a:t>
            </a:r>
            <a:endParaRPr lang="en-US" altLang="zh-CN" dirty="0"/>
          </a:p>
          <a:p>
            <a:r>
              <a:rPr lang="zh-CN" altLang="en-US" dirty="0"/>
              <a:t>商用软件出现 了错误，工程师可以看到程序在出错的一瞬间留下的一些痕迹（错误代号、 大致的目标代码位置、错误信息），但是几乎无法完整重现到底程序出 现了什么问题。</a:t>
            </a:r>
          </a:p>
          <a:p>
            <a:r>
              <a:rPr lang="en-US" altLang="zh-CN" dirty="0"/>
              <a:t>AI </a:t>
            </a:r>
            <a:r>
              <a:rPr lang="zh-CN" altLang="en-US" dirty="0"/>
              <a:t>模型的问题，我们如何去验证呢？</a:t>
            </a:r>
            <a:endParaRPr lang="en-US" dirty="0"/>
          </a:p>
        </p:txBody>
      </p:sp>
    </p:spTree>
    <p:extLst>
      <p:ext uri="{BB962C8B-B14F-4D97-AF65-F5344CB8AC3E}">
        <p14:creationId xmlns:p14="http://schemas.microsoft.com/office/powerpoint/2010/main" val="313924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B5058B72-04BC-4DE0-8F5B-70DB5870BCDB}"/>
              </a:ext>
            </a:extLst>
          </p:cNvPr>
          <p:cNvSpPr>
            <a:spLocks noChangeArrowheads="1"/>
          </p:cNvSpPr>
          <p:nvPr/>
        </p:nvSpPr>
        <p:spPr bwMode="auto">
          <a:xfrm>
            <a:off x="1774826" y="1196976"/>
            <a:ext cx="864076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en-US" altLang="zh-CN" b="1"/>
          </a:p>
          <a:p>
            <a:pPr eaLnBrk="1" hangingPunct="1">
              <a:buFont typeface="Arial" panose="020B0604020202020204" pitchFamily="34" charset="0"/>
              <a:buNone/>
            </a:pPr>
            <a:r>
              <a:rPr lang="en-US" altLang="zh-CN" b="1"/>
              <a:t>#include "stdio.h"</a:t>
            </a:r>
          </a:p>
          <a:p>
            <a:pPr eaLnBrk="1" hangingPunct="1">
              <a:buFont typeface="Arial" panose="020B0604020202020204" pitchFamily="34" charset="0"/>
              <a:buNone/>
            </a:pPr>
            <a:endParaRPr lang="en-US" altLang="zh-CN" b="1"/>
          </a:p>
          <a:p>
            <a:pPr eaLnBrk="1" hangingPunct="1">
              <a:buFont typeface="Arial" panose="020B0604020202020204" pitchFamily="34" charset="0"/>
              <a:buNone/>
            </a:pPr>
            <a:r>
              <a:rPr lang="en-US" altLang="zh-CN" b="1"/>
              <a:t>main()</a:t>
            </a:r>
          </a:p>
          <a:p>
            <a:pPr eaLnBrk="1" hangingPunct="1">
              <a:buFont typeface="Arial" panose="020B0604020202020204" pitchFamily="34" charset="0"/>
              <a:buNone/>
            </a:pPr>
            <a:r>
              <a:rPr lang="en-US" altLang="zh-CN" b="1"/>
              <a:t>{</a:t>
            </a:r>
          </a:p>
          <a:p>
            <a:pPr eaLnBrk="1" hangingPunct="1">
              <a:buFont typeface="Arial" panose="020B0604020202020204" pitchFamily="34" charset="0"/>
              <a:buNone/>
            </a:pPr>
            <a:r>
              <a:rPr lang="en-US" altLang="zh-CN" b="1"/>
              <a:t>	char * s;</a:t>
            </a:r>
          </a:p>
          <a:p>
            <a:pPr eaLnBrk="1" hangingPunct="1">
              <a:buFont typeface="Arial" panose="020B0604020202020204" pitchFamily="34" charset="0"/>
              <a:buNone/>
            </a:pPr>
            <a:r>
              <a:rPr lang="en-US" altLang="zh-CN" b="1"/>
              <a:t>	scanf("%s",s);</a:t>
            </a:r>
          </a:p>
          <a:p>
            <a:pPr eaLnBrk="1" hangingPunct="1">
              <a:buFont typeface="Arial" panose="020B0604020202020204" pitchFamily="34" charset="0"/>
              <a:buNone/>
            </a:pPr>
            <a:r>
              <a:rPr lang="en-US" altLang="zh-CN" b="1"/>
              <a:t>	printf("%s",s);</a:t>
            </a:r>
          </a:p>
          <a:p>
            <a:pPr eaLnBrk="1" hangingPunct="1">
              <a:buFont typeface="Arial" panose="020B0604020202020204" pitchFamily="34" charset="0"/>
              <a:buNone/>
            </a:pPr>
            <a:r>
              <a:rPr lang="en-US" altLang="zh-CN" b="1"/>
              <a:t>}</a:t>
            </a:r>
          </a:p>
          <a:p>
            <a:pPr eaLnBrk="1" hangingPunct="1">
              <a:buFont typeface="Arial" panose="020B0604020202020204" pitchFamily="34" charset="0"/>
              <a:buNone/>
            </a:pPr>
            <a:endParaRPr lang="en-US" altLang="zh-CN" b="1"/>
          </a:p>
          <a:p>
            <a:pPr eaLnBrk="1" hangingPunct="1">
              <a:buFont typeface="Arial" panose="020B0604020202020204" pitchFamily="34" charset="0"/>
              <a:buNone/>
            </a:pPr>
            <a:r>
              <a:rPr lang="zh-CN" altLang="en-US" b="1"/>
              <a:t>编译通过，运行时有错。错在何处？</a:t>
            </a:r>
          </a:p>
          <a:p>
            <a:pPr eaLnBrk="1" hangingPunct="1">
              <a:buFont typeface="Arial" panose="020B0604020202020204" pitchFamily="34" charset="0"/>
              <a:buNone/>
            </a:pPr>
            <a:endParaRPr lang="zh-CN" altLang="en-US" b="1"/>
          </a:p>
        </p:txBody>
      </p:sp>
      <p:sp>
        <p:nvSpPr>
          <p:cNvPr id="34819" name="Rectangle 5">
            <a:extLst>
              <a:ext uri="{FF2B5EF4-FFF2-40B4-BE49-F238E27FC236}">
                <a16:creationId xmlns:a16="http://schemas.microsoft.com/office/drawing/2014/main" id="{99217098-F3C6-423A-8F2D-A85219179618}"/>
              </a:ext>
            </a:extLst>
          </p:cNvPr>
          <p:cNvSpPr>
            <a:spLocks noChangeArrowheads="1"/>
          </p:cNvSpPr>
          <p:nvPr/>
        </p:nvSpPr>
        <p:spPr bwMode="auto">
          <a:xfrm>
            <a:off x="1774825" y="333375"/>
            <a:ext cx="7200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r>
              <a:rPr lang="zh-CN" altLang="en-US" sz="3200">
                <a:solidFill>
                  <a:srgbClr val="000099"/>
                </a:solidFill>
                <a:latin typeface="隶书" panose="02010509060101010101" pitchFamily="49" charset="-122"/>
                <a:ea typeface="隶书" panose="02010509060101010101" pitchFamily="49" charset="-122"/>
              </a:rPr>
              <a:t>常见错误：</a:t>
            </a:r>
          </a:p>
        </p:txBody>
      </p:sp>
      <p:sp>
        <p:nvSpPr>
          <p:cNvPr id="442374" name="Rectangle 6">
            <a:extLst>
              <a:ext uri="{FF2B5EF4-FFF2-40B4-BE49-F238E27FC236}">
                <a16:creationId xmlns:a16="http://schemas.microsoft.com/office/drawing/2014/main" id="{EE4120CE-D883-4A2B-8352-003BD041FC6C}"/>
              </a:ext>
            </a:extLst>
          </p:cNvPr>
          <p:cNvSpPr>
            <a:spLocks noChangeArrowheads="1"/>
          </p:cNvSpPr>
          <p:nvPr/>
        </p:nvSpPr>
        <p:spPr bwMode="auto">
          <a:xfrm>
            <a:off x="1703388" y="5013325"/>
            <a:ext cx="86407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宋体" panose="02010600030101010101" pitchFamily="2" charset="-122"/>
                <a:ea typeface="宋体" panose="02010600030101010101" pitchFamily="2" charset="-122"/>
              </a:defRPr>
            </a:lvl1pPr>
            <a:lvl2pPr marL="742950" indent="-285750">
              <a:defRPr sz="2800">
                <a:solidFill>
                  <a:schemeClr val="tx1"/>
                </a:solidFill>
                <a:latin typeface="宋体" panose="02010600030101010101" pitchFamily="2" charset="-122"/>
                <a:ea typeface="宋体" panose="02010600030101010101" pitchFamily="2" charset="-122"/>
              </a:defRPr>
            </a:lvl2pPr>
            <a:lvl3pPr marL="1143000" indent="-228600">
              <a:defRPr sz="2800">
                <a:solidFill>
                  <a:schemeClr val="tx1"/>
                </a:solidFill>
                <a:latin typeface="宋体" panose="02010600030101010101" pitchFamily="2" charset="-122"/>
                <a:ea typeface="宋体" panose="02010600030101010101" pitchFamily="2" charset="-122"/>
              </a:defRPr>
            </a:lvl3pPr>
            <a:lvl4pPr marL="1600200" indent="-228600">
              <a:defRPr sz="2800">
                <a:solidFill>
                  <a:schemeClr val="tx1"/>
                </a:solidFill>
                <a:latin typeface="宋体" panose="02010600030101010101" pitchFamily="2" charset="-122"/>
                <a:ea typeface="宋体" panose="02010600030101010101" pitchFamily="2" charset="-122"/>
              </a:defRPr>
            </a:lvl4pPr>
            <a:lvl5pPr marL="2057400" indent="-228600">
              <a:defRPr sz="28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None/>
            </a:pPr>
            <a:endParaRPr lang="en-US" altLang="zh-CN" b="1">
              <a:solidFill>
                <a:srgbClr val="FF0000"/>
              </a:solidFill>
            </a:endParaRPr>
          </a:p>
          <a:p>
            <a:pPr eaLnBrk="1" hangingPunct="1">
              <a:buFont typeface="Arial" panose="020B0604020202020204" pitchFamily="34" charset="0"/>
              <a:buNone/>
            </a:pPr>
            <a:endParaRPr lang="zh-CN" altLang="en-US" b="1">
              <a:solidFill>
                <a:srgbClr val="FF0000"/>
              </a:solidFill>
            </a:endParaRPr>
          </a:p>
          <a:p>
            <a:pPr eaLnBrk="1" hangingPunct="1">
              <a:buFont typeface="Arial" panose="020B0604020202020204" pitchFamily="34" charset="0"/>
              <a:buNone/>
            </a:pPr>
            <a:endParaRPr lang="en-US" altLang="zh-CN" b="1"/>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442374"/>
                                        </p:tgtEl>
                                        <p:attrNameLst>
                                          <p:attrName>style.visibility</p:attrName>
                                        </p:attrNameLst>
                                      </p:cBhvr>
                                      <p:to>
                                        <p:strVal val="visible"/>
                                      </p:to>
                                    </p:set>
                                    <p:animEffect transition="in" filter="checkerboard(across)">
                                      <p:cBhvr>
                                        <p:cTn id="7" dur="500"/>
                                        <p:tgtEl>
                                          <p:spTgt spid="442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DB56-63BA-4236-9392-973DFD23E4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F90C2-B6FA-4AD4-B9C0-1AEBF7DD580D}"/>
              </a:ext>
            </a:extLst>
          </p:cNvPr>
          <p:cNvSpPr>
            <a:spLocks noGrp="1"/>
          </p:cNvSpPr>
          <p:nvPr>
            <p:ph idx="1"/>
          </p:nvPr>
        </p:nvSpPr>
        <p:spPr/>
        <p:txBody>
          <a:bodyPr/>
          <a:lstStyle/>
          <a:p>
            <a:r>
              <a:rPr lang="zh-CN" altLang="en-US" dirty="0"/>
              <a:t>易变性（</a:t>
            </a:r>
            <a:r>
              <a:rPr lang="en-US" altLang="zh-CN" dirty="0"/>
              <a:t>Changeability</a:t>
            </a:r>
            <a:r>
              <a:rPr lang="zh-CN" altLang="en-US" dirty="0"/>
              <a:t>） 软件看上去很容易修改，修改软件比修改硬件容易多了。人们自然地期 待软件能在下面两种情况下“改变”： </a:t>
            </a:r>
            <a:r>
              <a:rPr lang="en-US" altLang="zh-CN" dirty="0"/>
              <a:t>a) </a:t>
            </a:r>
            <a:r>
              <a:rPr lang="zh-CN" altLang="en-US" dirty="0"/>
              <a:t>让软件做新的事情；</a:t>
            </a:r>
            <a:r>
              <a:rPr lang="en-US" altLang="zh-CN" dirty="0"/>
              <a:t>b) </a:t>
            </a:r>
            <a:r>
              <a:rPr lang="zh-CN" altLang="en-US" dirty="0"/>
              <a:t>让软件 适应新的硬件。但是与此同时，正确地修改软件是一件很困难的事情 </a:t>
            </a:r>
            <a:r>
              <a:rPr lang="en-US" altLang="zh-CN" dirty="0"/>
              <a:t>9</a:t>
            </a:r>
            <a:r>
              <a:rPr lang="zh-CN" altLang="en-US" dirty="0"/>
              <a:t>。</a:t>
            </a:r>
          </a:p>
          <a:p>
            <a:endParaRPr lang="en-US" dirty="0"/>
          </a:p>
        </p:txBody>
      </p:sp>
    </p:spTree>
    <p:extLst>
      <p:ext uri="{BB962C8B-B14F-4D97-AF65-F5344CB8AC3E}">
        <p14:creationId xmlns:p14="http://schemas.microsoft.com/office/powerpoint/2010/main" val="884238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00D8-3956-4483-821E-2C87CA5085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FAEA2C-2297-4D36-A6D1-9C6D93E4E91A}"/>
              </a:ext>
            </a:extLst>
          </p:cNvPr>
          <p:cNvSpPr>
            <a:spLocks noGrp="1"/>
          </p:cNvSpPr>
          <p:nvPr>
            <p:ph idx="1"/>
          </p:nvPr>
        </p:nvSpPr>
        <p:spPr/>
        <p:txBody>
          <a:bodyPr/>
          <a:lstStyle/>
          <a:p>
            <a:r>
              <a:rPr lang="zh-CN" altLang="en-US" dirty="0"/>
              <a:t>服从性（</a:t>
            </a:r>
            <a:r>
              <a:rPr lang="en-US" altLang="zh-CN" dirty="0"/>
              <a:t>Conformity</a:t>
            </a:r>
            <a:r>
              <a:rPr lang="zh-CN" altLang="en-US" dirty="0"/>
              <a:t>） 软件不能独立存在，它总是要运行在硬件上面，它要服从系统中其他组 成部分的要求，它还要服从用户的要求、行业系统的要求（例如银行利 率的变化）。</a:t>
            </a:r>
          </a:p>
          <a:p>
            <a:endParaRPr lang="en-US" dirty="0"/>
          </a:p>
        </p:txBody>
      </p:sp>
    </p:spTree>
    <p:extLst>
      <p:ext uri="{BB962C8B-B14F-4D97-AF65-F5344CB8AC3E}">
        <p14:creationId xmlns:p14="http://schemas.microsoft.com/office/powerpoint/2010/main" val="2123279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ED86-CD5A-478A-A45A-4F9B2D208EC4}"/>
              </a:ext>
            </a:extLst>
          </p:cNvPr>
          <p:cNvSpPr>
            <a:spLocks noGrp="1"/>
          </p:cNvSpPr>
          <p:nvPr>
            <p:ph type="title"/>
          </p:nvPr>
        </p:nvSpPr>
        <p:spPr/>
        <p:txBody>
          <a:bodyPr/>
          <a:lstStyle/>
          <a:p>
            <a:r>
              <a:rPr lang="zh-CN" altLang="en-US" dirty="0"/>
              <a:t>非连续性（</a:t>
            </a:r>
            <a:r>
              <a:rPr lang="en-US" altLang="zh-CN" dirty="0"/>
              <a:t>Discontinuity</a:t>
            </a:r>
            <a:r>
              <a:rPr lang="zh-CN" altLang="en-US" dirty="0"/>
              <a:t>）</a:t>
            </a:r>
            <a:endParaRPr lang="en-US" dirty="0"/>
          </a:p>
        </p:txBody>
      </p:sp>
      <p:sp>
        <p:nvSpPr>
          <p:cNvPr id="3" name="Content Placeholder 2">
            <a:extLst>
              <a:ext uri="{FF2B5EF4-FFF2-40B4-BE49-F238E27FC236}">
                <a16:creationId xmlns:a16="http://schemas.microsoft.com/office/drawing/2014/main" id="{FC6F580A-2846-4332-949E-4192AB137126}"/>
              </a:ext>
            </a:extLst>
          </p:cNvPr>
          <p:cNvSpPr>
            <a:spLocks noGrp="1"/>
          </p:cNvSpPr>
          <p:nvPr>
            <p:ph idx="1"/>
          </p:nvPr>
        </p:nvSpPr>
        <p:spPr/>
        <p:txBody>
          <a:bodyPr/>
          <a:lstStyle/>
          <a:p>
            <a:r>
              <a:rPr lang="zh-CN" altLang="en-US" dirty="0"/>
              <a:t>人们比较容易理解连续的系统：增加输入，就能看到相应输出的增加。</a:t>
            </a:r>
            <a:endParaRPr lang="en-US" altLang="zh-CN" dirty="0"/>
          </a:p>
          <a:p>
            <a:r>
              <a:rPr lang="zh-CN" altLang="en-US" dirty="0"/>
              <a:t>但是许多软件系统却没有这样的特性，有时输入上很小的变化，会 引起输出上极大的变化。</a:t>
            </a:r>
          </a:p>
          <a:p>
            <a:endParaRPr lang="en-US" dirty="0"/>
          </a:p>
        </p:txBody>
      </p:sp>
    </p:spTree>
    <p:extLst>
      <p:ext uri="{BB962C8B-B14F-4D97-AF65-F5344CB8AC3E}">
        <p14:creationId xmlns:p14="http://schemas.microsoft.com/office/powerpoint/2010/main" val="463745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1C45-F79D-4715-A111-8C79ADF369FD}"/>
              </a:ext>
            </a:extLst>
          </p:cNvPr>
          <p:cNvSpPr>
            <a:spLocks noGrp="1"/>
          </p:cNvSpPr>
          <p:nvPr>
            <p:ph type="title"/>
          </p:nvPr>
        </p:nvSpPr>
        <p:spPr/>
        <p:txBody>
          <a:bodyPr/>
          <a:lstStyle/>
          <a:p>
            <a:r>
              <a:rPr lang="zh-CN" altLang="en-US" dirty="0"/>
              <a:t>软件的其他特性</a:t>
            </a:r>
            <a:endParaRPr lang="en-US" dirty="0"/>
          </a:p>
        </p:txBody>
      </p:sp>
      <p:sp>
        <p:nvSpPr>
          <p:cNvPr id="3" name="Content Placeholder 2">
            <a:extLst>
              <a:ext uri="{FF2B5EF4-FFF2-40B4-BE49-F238E27FC236}">
                <a16:creationId xmlns:a16="http://schemas.microsoft.com/office/drawing/2014/main" id="{0FA4E4D2-BEFC-49ED-A9B3-D81606F857E8}"/>
              </a:ext>
            </a:extLst>
          </p:cNvPr>
          <p:cNvSpPr>
            <a:spLocks noGrp="1"/>
          </p:cNvSpPr>
          <p:nvPr>
            <p:ph idx="1"/>
          </p:nvPr>
        </p:nvSpPr>
        <p:spPr/>
        <p:txBody>
          <a:bodyPr>
            <a:normAutofit fontScale="62500" lnSpcReduction="20000"/>
          </a:bodyPr>
          <a:lstStyle/>
          <a:p>
            <a:pPr marL="118872" indent="0">
              <a:lnSpc>
                <a:spcPct val="120000"/>
              </a:lnSpc>
              <a:buNone/>
            </a:pPr>
            <a:r>
              <a:rPr lang="zh-CN" altLang="en-US" dirty="0"/>
              <a:t>新特性：</a:t>
            </a:r>
            <a:endParaRPr lang="en-US" altLang="zh-CN" dirty="0"/>
          </a:p>
          <a:p>
            <a:pPr>
              <a:lnSpc>
                <a:spcPct val="120000"/>
              </a:lnSpc>
            </a:pPr>
            <a:r>
              <a:rPr lang="zh-CN" altLang="en-US" dirty="0"/>
              <a:t>有许多不同的程序设计语言、</a:t>
            </a:r>
            <a:endParaRPr lang="en-US" altLang="zh-CN" dirty="0"/>
          </a:p>
          <a:p>
            <a:pPr>
              <a:lnSpc>
                <a:spcPct val="120000"/>
              </a:lnSpc>
            </a:pPr>
            <a:r>
              <a:rPr lang="zh-CN" altLang="en-US" dirty="0"/>
              <a:t>软件工具和软件开发平台</a:t>
            </a:r>
            <a:endParaRPr lang="en-US" altLang="zh-CN" dirty="0"/>
          </a:p>
          <a:p>
            <a:pPr>
              <a:lnSpc>
                <a:spcPct val="120000"/>
              </a:lnSpc>
            </a:pPr>
            <a:r>
              <a:rPr lang="zh-CN" altLang="en-US" dirty="0"/>
              <a:t>存在许多不同的软件开发流程</a:t>
            </a:r>
            <a:endParaRPr lang="en-US" altLang="zh-CN" dirty="0"/>
          </a:p>
          <a:p>
            <a:pPr>
              <a:lnSpc>
                <a:spcPct val="120000"/>
              </a:lnSpc>
            </a:pPr>
            <a:r>
              <a:rPr lang="zh-CN" altLang="en-US" dirty="0"/>
              <a:t>软件团队中存在许多不同的角色</a:t>
            </a:r>
            <a:endParaRPr lang="en-US" altLang="zh-CN" dirty="0"/>
          </a:p>
          <a:p>
            <a:pPr>
              <a:lnSpc>
                <a:spcPct val="120000"/>
              </a:lnSpc>
            </a:pPr>
            <a:r>
              <a:rPr lang="zh-CN" altLang="en-US" dirty="0"/>
              <a:t>软件通常既可以存储在磁带上，也可以存储在</a:t>
            </a:r>
            <a:r>
              <a:rPr lang="en-US" altLang="zh-CN" dirty="0"/>
              <a:t>CD/DVD</a:t>
            </a:r>
            <a:r>
              <a:rPr lang="zh-CN" altLang="en-US" dirty="0"/>
              <a:t>上</a:t>
            </a:r>
            <a:endParaRPr lang="en-US" altLang="zh-CN" dirty="0"/>
          </a:p>
          <a:p>
            <a:pPr>
              <a:lnSpc>
                <a:spcPct val="120000"/>
              </a:lnSpc>
            </a:pPr>
            <a:r>
              <a:rPr lang="en-US" altLang="zh-CN" dirty="0"/>
              <a:t>AI </a:t>
            </a:r>
            <a:r>
              <a:rPr lang="zh-CN" altLang="en-US" dirty="0"/>
              <a:t>可以写程序， </a:t>
            </a:r>
            <a:r>
              <a:rPr lang="en-US" altLang="zh-CN" dirty="0"/>
              <a:t>GitHub </a:t>
            </a:r>
            <a:r>
              <a:rPr lang="zh-CN" altLang="en-US" dirty="0"/>
              <a:t>社区</a:t>
            </a:r>
          </a:p>
          <a:p>
            <a:pPr marL="118872" indent="0">
              <a:lnSpc>
                <a:spcPct val="120000"/>
              </a:lnSpc>
              <a:buNone/>
            </a:pPr>
            <a:endParaRPr lang="en-US" altLang="zh-CN" dirty="0"/>
          </a:p>
          <a:p>
            <a:pPr marL="118872" indent="0">
              <a:lnSpc>
                <a:spcPct val="120000"/>
              </a:lnSpc>
              <a:buNone/>
            </a:pPr>
            <a:r>
              <a:rPr lang="zh-CN" altLang="en-US" dirty="0"/>
              <a:t>但是这些非本质、临时的特性并不能决定软件工程的本质问题。例如，有人发明 了一种新的程序设计语言，或者又出现了一个新的软件开发流程，或者网上出现 了又一个程序员技术社区</a:t>
            </a:r>
            <a:r>
              <a:rPr lang="en-US" altLang="zh-CN" dirty="0"/>
              <a:t>……</a:t>
            </a:r>
            <a:r>
              <a:rPr lang="zh-CN" altLang="en-US" dirty="0"/>
              <a:t>这些事并不能改变软件工程的根本难度，这也是著 名的“没有银弹（</a:t>
            </a:r>
            <a:r>
              <a:rPr lang="en-US" altLang="zh-CN" dirty="0"/>
              <a:t>No Silver Bullet</a:t>
            </a:r>
            <a:r>
              <a:rPr lang="zh-CN" altLang="en-US" dirty="0"/>
              <a:t>）”论断所阐述的道理。</a:t>
            </a:r>
            <a:endParaRPr lang="en-US" dirty="0"/>
          </a:p>
        </p:txBody>
      </p:sp>
    </p:spTree>
    <p:extLst>
      <p:ext uri="{BB962C8B-B14F-4D97-AF65-F5344CB8AC3E}">
        <p14:creationId xmlns:p14="http://schemas.microsoft.com/office/powerpoint/2010/main" val="1373211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软件的质量</a:t>
            </a:r>
            <a:endParaRPr lang="en-US" dirty="0"/>
          </a:p>
        </p:txBody>
      </p:sp>
      <p:sp>
        <p:nvSpPr>
          <p:cNvPr id="3" name="Content Placeholder 2"/>
          <p:cNvSpPr>
            <a:spLocks noGrp="1"/>
          </p:cNvSpPr>
          <p:nvPr>
            <p:ph idx="1"/>
          </p:nvPr>
        </p:nvSpPr>
        <p:spPr/>
        <p:txBody>
          <a:bodyPr/>
          <a:lstStyle/>
          <a:p>
            <a:pPr marL="457200" indent="-457200">
              <a:buClr>
                <a:schemeClr val="accent3"/>
              </a:buClr>
              <a:defRPr/>
            </a:pPr>
            <a:r>
              <a:rPr lang="zh-CN" altLang="en-US" dirty="0"/>
              <a:t>软件工程</a:t>
            </a:r>
            <a:endParaRPr lang="en-US" altLang="zh-CN" dirty="0"/>
          </a:p>
          <a:p>
            <a:pPr marL="749808" lvl="1" indent="-457200">
              <a:buClr>
                <a:schemeClr val="accent3"/>
              </a:buClr>
              <a:defRPr/>
            </a:pPr>
            <a:r>
              <a:rPr lang="en-US" dirty="0"/>
              <a:t>It encompasses techniques and procedures, often regulated by a software development process, with the purpose of improving the </a:t>
            </a:r>
            <a:r>
              <a:rPr lang="en-US" b="1" dirty="0"/>
              <a:t>reliability</a:t>
            </a:r>
            <a:r>
              <a:rPr lang="en-US" dirty="0"/>
              <a:t> and maintainability of software systems.</a:t>
            </a:r>
          </a:p>
          <a:p>
            <a:pPr marL="457200" indent="-457200">
              <a:buClr>
                <a:schemeClr val="accent3"/>
              </a:buClr>
              <a:defRPr/>
            </a:pPr>
            <a:r>
              <a:rPr lang="zh-CN" altLang="en-US" dirty="0"/>
              <a:t>缺乏质量 </a:t>
            </a:r>
            <a:r>
              <a:rPr lang="en-US" altLang="zh-CN" dirty="0"/>
              <a:t>= </a:t>
            </a:r>
            <a:r>
              <a:rPr lang="zh-CN" altLang="en-US" dirty="0"/>
              <a:t>有缺陷</a:t>
            </a:r>
            <a:endParaRPr lang="en-US" altLang="zh-CN" dirty="0"/>
          </a:p>
          <a:p>
            <a:pPr marL="749808" lvl="1" indent="-457200">
              <a:buClr>
                <a:schemeClr val="accent3"/>
              </a:buClr>
              <a:defRPr/>
            </a:pPr>
            <a:r>
              <a:rPr lang="en-US" dirty="0"/>
              <a:t>Lack of quality = defect (bug)</a:t>
            </a:r>
          </a:p>
        </p:txBody>
      </p:sp>
    </p:spTree>
    <p:extLst>
      <p:ext uri="{BB962C8B-B14F-4D97-AF65-F5344CB8AC3E}">
        <p14:creationId xmlns:p14="http://schemas.microsoft.com/office/powerpoint/2010/main" val="2436269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a:latin typeface="+mj-ea"/>
              </a:rPr>
              <a:t>软件缺陷的成本</a:t>
            </a:r>
            <a:endParaRPr lang="en-US" altLang="zh-CN" dirty="0">
              <a:latin typeface="+mj-ea"/>
            </a:endParaRPr>
          </a:p>
        </p:txBody>
      </p:sp>
      <p:sp>
        <p:nvSpPr>
          <p:cNvPr id="19459" name="Rectangle 3"/>
          <p:cNvSpPr>
            <a:spLocks noGrp="1" noChangeArrowheads="1"/>
          </p:cNvSpPr>
          <p:nvPr>
            <p:ph idx="1"/>
          </p:nvPr>
        </p:nvSpPr>
        <p:spPr/>
        <p:txBody>
          <a:bodyPr/>
          <a:lstStyle/>
          <a:p>
            <a:pPr eaLnBrk="1" hangingPunct="1"/>
            <a:r>
              <a:rPr lang="en-US" altLang="zh-CN" dirty="0"/>
              <a:t>Blaster security hole </a:t>
            </a:r>
            <a:r>
              <a:rPr lang="zh-CN" altLang="en-US" dirty="0"/>
              <a:t>（“冲击波” 漏洞）</a:t>
            </a:r>
            <a:endParaRPr lang="en-US" altLang="zh-CN" dirty="0"/>
          </a:p>
          <a:p>
            <a:pPr lvl="1" eaLnBrk="1" hangingPunct="1"/>
            <a:r>
              <a:rPr lang="en-US" altLang="zh-CN" sz="2200" dirty="0"/>
              <a:t>3 lines of code</a:t>
            </a:r>
          </a:p>
          <a:p>
            <a:pPr lvl="1" eaLnBrk="1" hangingPunct="1"/>
            <a:r>
              <a:rPr lang="en-US" altLang="zh-CN" sz="2200" dirty="0"/>
              <a:t>Cost Microsoft 1Billion$</a:t>
            </a:r>
          </a:p>
          <a:p>
            <a:pPr eaLnBrk="1" hangingPunct="1"/>
            <a:r>
              <a:rPr lang="en-US" altLang="zh-CN" dirty="0"/>
              <a:t>MSFT research</a:t>
            </a:r>
          </a:p>
          <a:p>
            <a:pPr lvl="1" eaLnBrk="1" hangingPunct="1"/>
            <a:r>
              <a:rPr lang="en-US" altLang="zh-CN" sz="2200" dirty="0"/>
              <a:t>Bug cost 12 hours of extra work, about 900$</a:t>
            </a:r>
          </a:p>
          <a:p>
            <a:pPr lvl="1" eaLnBrk="1" hangingPunct="1"/>
            <a:r>
              <a:rPr lang="en-US" altLang="zh-CN" sz="2200" dirty="0"/>
              <a:t>(see picture)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BF23-2373-4FD4-9AE4-69D1D32A5AB6}"/>
              </a:ext>
            </a:extLst>
          </p:cNvPr>
          <p:cNvSpPr>
            <a:spLocks noGrp="1"/>
          </p:cNvSpPr>
          <p:nvPr>
            <p:ph type="title"/>
          </p:nvPr>
        </p:nvSpPr>
        <p:spPr/>
        <p:txBody>
          <a:bodyPr>
            <a:normAutofit/>
          </a:bodyPr>
          <a:lstStyle/>
          <a:p>
            <a:r>
              <a:rPr lang="zh-CN" altLang="en-US" dirty="0"/>
              <a:t>例子 </a:t>
            </a:r>
            <a:r>
              <a:rPr lang="en-US" altLang="zh-CN" dirty="0"/>
              <a:t>-</a:t>
            </a:r>
            <a:r>
              <a:rPr lang="zh-CN" altLang="en-US" b="0" dirty="0"/>
              <a:t>火星气候探测者号</a:t>
            </a:r>
            <a:endParaRPr lang="en-US" dirty="0"/>
          </a:p>
        </p:txBody>
      </p:sp>
      <p:sp>
        <p:nvSpPr>
          <p:cNvPr id="3" name="Content Placeholder 2">
            <a:extLst>
              <a:ext uri="{FF2B5EF4-FFF2-40B4-BE49-F238E27FC236}">
                <a16:creationId xmlns:a16="http://schemas.microsoft.com/office/drawing/2014/main" id="{05105991-655B-4992-8AC4-905DE58F2176}"/>
              </a:ext>
            </a:extLst>
          </p:cNvPr>
          <p:cNvSpPr>
            <a:spLocks noGrp="1"/>
          </p:cNvSpPr>
          <p:nvPr>
            <p:ph idx="1"/>
          </p:nvPr>
        </p:nvSpPr>
        <p:spPr>
          <a:xfrm>
            <a:off x="1981200" y="1775192"/>
            <a:ext cx="5715000" cy="4927361"/>
          </a:xfrm>
        </p:spPr>
        <p:txBody>
          <a:bodyPr>
            <a:normAutofit/>
          </a:bodyPr>
          <a:lstStyle/>
          <a:p>
            <a:pPr marL="118872" indent="0">
              <a:buNone/>
            </a:pPr>
            <a:r>
              <a:rPr lang="en-US" altLang="zh-CN" sz="2400" dirty="0"/>
              <a:t>1999</a:t>
            </a:r>
            <a:r>
              <a:rPr lang="zh-CN" altLang="en-US" sz="2400" dirty="0"/>
              <a:t>年“火星气候卫星” 事故</a:t>
            </a:r>
            <a:endParaRPr lang="en-US" altLang="zh-CN" sz="2400" dirty="0"/>
          </a:p>
          <a:p>
            <a:r>
              <a:rPr lang="zh-CN" altLang="en-US" sz="2400" dirty="0"/>
              <a:t>总成本是</a:t>
            </a:r>
            <a:r>
              <a:rPr lang="en-US" altLang="zh-CN" sz="2400" dirty="0"/>
              <a:t>3</a:t>
            </a:r>
            <a:r>
              <a:rPr lang="zh-CN" altLang="en-US" sz="2400" dirty="0"/>
              <a:t>亿</a:t>
            </a:r>
            <a:r>
              <a:rPr lang="en-US" altLang="zh-CN" sz="2400" dirty="0"/>
              <a:t>2,760</a:t>
            </a:r>
            <a:r>
              <a:rPr lang="zh-CN" altLang="en-US" sz="2400" dirty="0"/>
              <a:t>万美元</a:t>
            </a:r>
            <a:endParaRPr lang="en-US" altLang="zh-CN" sz="2400" dirty="0"/>
          </a:p>
          <a:p>
            <a:pPr lvl="1"/>
            <a:r>
              <a:rPr lang="en-US" altLang="zh-CN" sz="2000" dirty="0"/>
              <a:t>19,310</a:t>
            </a:r>
            <a:r>
              <a:rPr lang="zh-CN" altLang="en-US" sz="2000" dirty="0"/>
              <a:t>万美元来研发</a:t>
            </a:r>
            <a:endParaRPr lang="en-US" altLang="zh-CN" sz="2000" dirty="0"/>
          </a:p>
          <a:p>
            <a:pPr lvl="1"/>
            <a:r>
              <a:rPr lang="en-US" altLang="zh-CN" sz="2000" dirty="0"/>
              <a:t>9,170</a:t>
            </a:r>
            <a:r>
              <a:rPr lang="zh-CN" altLang="en-US" sz="2000" dirty="0"/>
              <a:t>万美元来发射</a:t>
            </a:r>
            <a:endParaRPr lang="en-US" altLang="zh-CN" sz="2000" dirty="0"/>
          </a:p>
          <a:p>
            <a:pPr lvl="1"/>
            <a:r>
              <a:rPr lang="en-US" altLang="zh-CN" sz="2000" dirty="0"/>
              <a:t>4,280</a:t>
            </a:r>
            <a:r>
              <a:rPr lang="zh-CN" altLang="en-US" sz="2000" dirty="0"/>
              <a:t>万美元来进行探测任务</a:t>
            </a:r>
            <a:endParaRPr lang="en-US" altLang="zh-CN" sz="2000" dirty="0"/>
          </a:p>
          <a:p>
            <a:r>
              <a:rPr lang="en-US" altLang="zh-CN" sz="2400" dirty="0"/>
              <a:t>1998/12/12 </a:t>
            </a:r>
            <a:r>
              <a:rPr lang="zh-CN" altLang="en-US" sz="2400" dirty="0"/>
              <a:t>发射</a:t>
            </a:r>
            <a:r>
              <a:rPr lang="en-US" altLang="zh-CN" sz="2400" dirty="0"/>
              <a:t>  </a:t>
            </a:r>
          </a:p>
          <a:p>
            <a:r>
              <a:rPr lang="zh-CN" altLang="en-US" sz="2400" dirty="0"/>
              <a:t>十个月之后， </a:t>
            </a:r>
            <a:r>
              <a:rPr lang="en-US" altLang="zh-CN" sz="2400" dirty="0"/>
              <a:t>1999</a:t>
            </a:r>
            <a:r>
              <a:rPr lang="zh-CN" altLang="en-US" sz="2400" dirty="0"/>
              <a:t>年</a:t>
            </a:r>
            <a:r>
              <a:rPr lang="en-US" altLang="zh-CN" sz="2400" dirty="0"/>
              <a:t>9</a:t>
            </a:r>
            <a:r>
              <a:rPr lang="zh-CN" altLang="en-US" sz="2400" dirty="0"/>
              <a:t>月</a:t>
            </a:r>
            <a:r>
              <a:rPr lang="en-US" altLang="zh-CN" sz="2400" dirty="0"/>
              <a:t>23 </a:t>
            </a:r>
            <a:r>
              <a:rPr lang="zh-CN" altLang="en-US" sz="2400" dirty="0"/>
              <a:t>日，卫星抵达火星大气层，错误的导航参数造成卫星坠入大气层烧毁</a:t>
            </a:r>
            <a:endParaRPr lang="en-US" sz="2400" dirty="0"/>
          </a:p>
        </p:txBody>
      </p:sp>
      <p:pic>
        <p:nvPicPr>
          <p:cNvPr id="3074" name="Picture 2" descr="Mars Climate Orbiter 2.jpg">
            <a:extLst>
              <a:ext uri="{FF2B5EF4-FFF2-40B4-BE49-F238E27FC236}">
                <a16:creationId xmlns:a16="http://schemas.microsoft.com/office/drawing/2014/main" id="{892EC2D3-36C2-4D46-8FBB-C31D7BD1B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600200"/>
            <a:ext cx="27622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27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BF23-2373-4FD4-9AE4-69D1D32A5AB6}"/>
              </a:ext>
            </a:extLst>
          </p:cNvPr>
          <p:cNvSpPr>
            <a:spLocks noGrp="1"/>
          </p:cNvSpPr>
          <p:nvPr>
            <p:ph type="title"/>
          </p:nvPr>
        </p:nvSpPr>
        <p:spPr/>
        <p:txBody>
          <a:bodyPr>
            <a:normAutofit/>
          </a:bodyPr>
          <a:lstStyle/>
          <a:p>
            <a:r>
              <a:rPr lang="zh-CN" altLang="en-US" sz="4800" dirty="0"/>
              <a:t>事故的调查</a:t>
            </a:r>
            <a:endParaRPr lang="en-US" dirty="0"/>
          </a:p>
        </p:txBody>
      </p:sp>
      <p:sp>
        <p:nvSpPr>
          <p:cNvPr id="3" name="Content Placeholder 2">
            <a:extLst>
              <a:ext uri="{FF2B5EF4-FFF2-40B4-BE49-F238E27FC236}">
                <a16:creationId xmlns:a16="http://schemas.microsoft.com/office/drawing/2014/main" id="{05105991-655B-4992-8AC4-905DE58F2176}"/>
              </a:ext>
            </a:extLst>
          </p:cNvPr>
          <p:cNvSpPr>
            <a:spLocks noGrp="1"/>
          </p:cNvSpPr>
          <p:nvPr>
            <p:ph idx="1"/>
          </p:nvPr>
        </p:nvSpPr>
        <p:spPr>
          <a:xfrm>
            <a:off x="914400" y="1371600"/>
            <a:ext cx="10363200" cy="5121275"/>
          </a:xfrm>
        </p:spPr>
        <p:txBody>
          <a:bodyPr>
            <a:normAutofit fontScale="92500" lnSpcReduction="20000"/>
          </a:bodyPr>
          <a:lstStyle/>
          <a:p>
            <a:pPr marL="633222" indent="-514350">
              <a:lnSpc>
                <a:spcPct val="120000"/>
              </a:lnSpc>
              <a:buFont typeface="+mj-lt"/>
              <a:buAutoNum type="arabicPeriod"/>
            </a:pPr>
            <a:r>
              <a:rPr lang="zh-CN" altLang="en-US" sz="1800" dirty="0"/>
              <a:t>软件外包公司对于 </a:t>
            </a:r>
            <a:r>
              <a:rPr lang="en-US" altLang="zh-CN" sz="1800" dirty="0"/>
              <a:t>mission-critical </a:t>
            </a:r>
            <a:r>
              <a:rPr lang="zh-CN" altLang="en-US" sz="1800" dirty="0"/>
              <a:t>的软件模块有很完备的检查和测试，但是对于其他模块则没有完备的管理</a:t>
            </a:r>
            <a:endParaRPr lang="en-US" altLang="zh-CN" sz="1800" dirty="0"/>
          </a:p>
          <a:p>
            <a:pPr marL="633222" indent="-514350">
              <a:lnSpc>
                <a:spcPct val="120000"/>
              </a:lnSpc>
              <a:buFont typeface="+mj-lt"/>
              <a:buAutoNum type="arabicPeriod"/>
            </a:pPr>
            <a:r>
              <a:rPr lang="zh-CN" altLang="en-US" sz="1800" dirty="0"/>
              <a:t>程序员写了一个不重要的</a:t>
            </a:r>
            <a:r>
              <a:rPr lang="en-US" altLang="zh-CN" sz="1800" dirty="0"/>
              <a:t>log </a:t>
            </a:r>
            <a:r>
              <a:rPr lang="zh-CN" altLang="en-US" sz="1800" dirty="0"/>
              <a:t>功能，其中用英制 </a:t>
            </a:r>
            <a:r>
              <a:rPr lang="en-US" altLang="zh-CN" sz="1800" dirty="0"/>
              <a:t>(</a:t>
            </a:r>
            <a:r>
              <a:rPr lang="zh-CN" altLang="en-US" sz="1800" dirty="0"/>
              <a:t>磅* 英尺</a:t>
            </a:r>
            <a:r>
              <a:rPr lang="en-US" altLang="zh-CN" sz="1800" dirty="0"/>
              <a:t>) </a:t>
            </a:r>
            <a:r>
              <a:rPr lang="zh-CN" altLang="en-US" sz="1800" dirty="0"/>
              <a:t>表示力</a:t>
            </a:r>
            <a:r>
              <a:rPr lang="en-US" altLang="zh-CN" sz="1800" dirty="0"/>
              <a:t>,  </a:t>
            </a:r>
            <a:r>
              <a:rPr lang="zh-CN" altLang="en-US" sz="1800" dirty="0"/>
              <a:t>但是 </a:t>
            </a:r>
            <a:r>
              <a:rPr lang="en-US" altLang="zh-CN" sz="1800" dirty="0"/>
              <a:t>NASA </a:t>
            </a:r>
            <a:r>
              <a:rPr lang="zh-CN" altLang="en-US" sz="1800" dirty="0"/>
              <a:t>用“牛顿”</a:t>
            </a:r>
            <a:r>
              <a:rPr lang="en-US" altLang="zh-CN" sz="1800" dirty="0"/>
              <a:t>=  </a:t>
            </a:r>
            <a:r>
              <a:rPr lang="zh-CN" altLang="en-US" sz="1800" dirty="0"/>
              <a:t>千克*米</a:t>
            </a:r>
            <a:r>
              <a:rPr lang="en-US" altLang="zh-CN" sz="1800" dirty="0"/>
              <a:t>/(</a:t>
            </a:r>
            <a:r>
              <a:rPr lang="zh-CN" altLang="en-US" sz="1800" dirty="0"/>
              <a:t>秒*秒</a:t>
            </a:r>
            <a:r>
              <a:rPr lang="en-US" altLang="zh-CN" sz="1800" dirty="0"/>
              <a:t>)</a:t>
            </a:r>
          </a:p>
          <a:p>
            <a:pPr marL="633222" indent="-514350">
              <a:lnSpc>
                <a:spcPct val="120000"/>
              </a:lnSpc>
              <a:buFont typeface="+mj-lt"/>
              <a:buAutoNum type="arabicPeriod"/>
            </a:pPr>
            <a:r>
              <a:rPr lang="zh-CN" altLang="en-US" sz="1800" dirty="0"/>
              <a:t>外包公司接到一个新的工程，他们进行了软件重用，</a:t>
            </a:r>
            <a:r>
              <a:rPr lang="en-US" altLang="zh-CN" sz="1800" dirty="0"/>
              <a:t>log </a:t>
            </a:r>
            <a:r>
              <a:rPr lang="zh-CN" altLang="en-US" sz="1800" dirty="0"/>
              <a:t>功能中记录的力被重用为导航功能的输入参数，成为 </a:t>
            </a:r>
            <a:r>
              <a:rPr lang="en-US" altLang="zh-CN" sz="1800" dirty="0"/>
              <a:t>mission-critical </a:t>
            </a:r>
            <a:r>
              <a:rPr lang="zh-CN" altLang="en-US" sz="1800" dirty="0"/>
              <a:t>的模块。</a:t>
            </a:r>
          </a:p>
          <a:p>
            <a:pPr marL="633222" indent="-514350">
              <a:lnSpc>
                <a:spcPct val="120000"/>
              </a:lnSpc>
              <a:buFont typeface="+mj-lt"/>
              <a:buAutoNum type="arabicPeriod"/>
            </a:pPr>
            <a:r>
              <a:rPr lang="zh-CN" altLang="en-US" sz="1800" dirty="0"/>
              <a:t>这个新的工程由发包公司 </a:t>
            </a:r>
            <a:r>
              <a:rPr lang="en-US" altLang="zh-CN" sz="1800" dirty="0"/>
              <a:t>Lockheed (</a:t>
            </a:r>
            <a:r>
              <a:rPr lang="zh-CN" altLang="en-US" sz="1800" dirty="0"/>
              <a:t>洛克希德公司</a:t>
            </a:r>
            <a:r>
              <a:rPr lang="en-US" altLang="zh-CN" sz="1800" dirty="0"/>
              <a:t>) </a:t>
            </a:r>
            <a:r>
              <a:rPr lang="zh-CN" altLang="en-US" sz="1800" dirty="0"/>
              <a:t>交给了客户 </a:t>
            </a:r>
            <a:r>
              <a:rPr lang="en-US" altLang="zh-CN" sz="1800" dirty="0"/>
              <a:t>JPL (</a:t>
            </a:r>
            <a:r>
              <a:rPr lang="zh-CN" altLang="en-US" sz="1800" dirty="0"/>
              <a:t>喷气推进实验室</a:t>
            </a:r>
            <a:endParaRPr lang="en-US" altLang="zh-CN" sz="1800" dirty="0"/>
          </a:p>
          <a:p>
            <a:pPr marL="633222" indent="-514350">
              <a:lnSpc>
                <a:spcPct val="120000"/>
              </a:lnSpc>
              <a:buFont typeface="+mj-lt"/>
              <a:buAutoNum type="arabicPeriod"/>
            </a:pPr>
            <a:r>
              <a:rPr lang="zh-CN" altLang="en-US" sz="1800" dirty="0"/>
              <a:t>火箭带着卫星发射了，在</a:t>
            </a:r>
            <a:r>
              <a:rPr lang="en-US" altLang="zh-CN" sz="1800" dirty="0"/>
              <a:t>10</a:t>
            </a:r>
            <a:r>
              <a:rPr lang="zh-CN" altLang="en-US" sz="1800" dirty="0"/>
              <a:t>个月的飞行中，</a:t>
            </a:r>
            <a:r>
              <a:rPr lang="en-US" altLang="zh-CN" sz="1800" dirty="0"/>
              <a:t>JPL  </a:t>
            </a:r>
            <a:r>
              <a:rPr lang="zh-CN" altLang="en-US" sz="1800" dirty="0"/>
              <a:t>可以每天两次启动小推进器，来调整太空船的航向，在这一过程中，有人发现了导航功能的一些不正常现象</a:t>
            </a:r>
            <a:r>
              <a:rPr lang="en-US" altLang="zh-CN" sz="1800" dirty="0"/>
              <a:t>, </a:t>
            </a:r>
            <a:r>
              <a:rPr lang="zh-CN" altLang="en-US" sz="1800" dirty="0"/>
              <a:t>于是 </a:t>
            </a:r>
            <a:r>
              <a:rPr lang="en-US" altLang="zh-CN" sz="1800" dirty="0"/>
              <a:t>-  </a:t>
            </a:r>
          </a:p>
          <a:p>
            <a:pPr marL="925830" lvl="1" indent="-514350">
              <a:lnSpc>
                <a:spcPct val="120000"/>
              </a:lnSpc>
              <a:buFont typeface="+mj-lt"/>
              <a:buAutoNum type="arabicPeriod"/>
            </a:pPr>
            <a:r>
              <a:rPr lang="en-US" altLang="zh-CN" sz="1400" dirty="0"/>
              <a:t>JPL </a:t>
            </a:r>
            <a:r>
              <a:rPr lang="zh-CN" altLang="en-US" sz="1400" dirty="0"/>
              <a:t>发邮件给 </a:t>
            </a:r>
            <a:r>
              <a:rPr lang="en-US" altLang="zh-CN" sz="1400" dirty="0"/>
              <a:t>Lockheed, </a:t>
            </a:r>
            <a:r>
              <a:rPr lang="zh-CN" altLang="en-US" sz="1400" dirty="0"/>
              <a:t>说 </a:t>
            </a:r>
            <a:r>
              <a:rPr lang="en-US" altLang="zh-CN" sz="1400" dirty="0"/>
              <a:t>– </a:t>
            </a:r>
            <a:r>
              <a:rPr lang="zh-CN" altLang="en-US" sz="1400" dirty="0"/>
              <a:t>这个模块有些参数看起来好像不正常</a:t>
            </a:r>
            <a:r>
              <a:rPr lang="en-US" altLang="zh-CN" sz="1400" dirty="0"/>
              <a:t>…</a:t>
            </a:r>
          </a:p>
          <a:p>
            <a:pPr marL="925830" lvl="1" indent="-514350">
              <a:lnSpc>
                <a:spcPct val="120000"/>
              </a:lnSpc>
              <a:buFont typeface="+mj-lt"/>
              <a:buAutoNum type="arabicPeriod"/>
            </a:pPr>
            <a:r>
              <a:rPr lang="en-US" altLang="zh-CN" sz="1400" dirty="0"/>
              <a:t>Lockheed </a:t>
            </a:r>
            <a:r>
              <a:rPr lang="zh-CN" altLang="en-US" sz="1400" dirty="0"/>
              <a:t>回邮件</a:t>
            </a:r>
            <a:r>
              <a:rPr lang="en-US" altLang="zh-CN" sz="1400" dirty="0"/>
              <a:t>…</a:t>
            </a:r>
          </a:p>
          <a:p>
            <a:pPr marL="925830" lvl="1" indent="-514350">
              <a:lnSpc>
                <a:spcPct val="120000"/>
              </a:lnSpc>
              <a:buFont typeface="+mj-lt"/>
              <a:buAutoNum type="arabicPeriod"/>
            </a:pPr>
            <a:r>
              <a:rPr lang="en-US" altLang="zh-CN" sz="1400" dirty="0"/>
              <a:t>JPL </a:t>
            </a:r>
            <a:r>
              <a:rPr lang="zh-CN" altLang="en-US" sz="1400" dirty="0"/>
              <a:t>再发邮件</a:t>
            </a:r>
            <a:r>
              <a:rPr lang="en-US" altLang="zh-CN" sz="1400" dirty="0"/>
              <a:t>…</a:t>
            </a:r>
          </a:p>
          <a:p>
            <a:pPr marL="925830" lvl="1" indent="-514350">
              <a:lnSpc>
                <a:spcPct val="120000"/>
              </a:lnSpc>
              <a:buFont typeface="+mj-lt"/>
              <a:buAutoNum type="arabicPeriod"/>
            </a:pPr>
            <a:r>
              <a:rPr lang="zh-CN" altLang="en-US" sz="1400" dirty="0"/>
              <a:t>最后没有人再发邮件了</a:t>
            </a:r>
          </a:p>
          <a:p>
            <a:pPr marL="633222" indent="-514350">
              <a:lnSpc>
                <a:spcPct val="120000"/>
              </a:lnSpc>
              <a:buFont typeface="+mj-lt"/>
              <a:buAutoNum type="arabicPeriod"/>
            </a:pPr>
            <a:r>
              <a:rPr lang="zh-CN" altLang="en-US" sz="1800" dirty="0"/>
              <a:t>后来</a:t>
            </a:r>
            <a:r>
              <a:rPr lang="en-US" altLang="zh-CN" sz="1800" dirty="0"/>
              <a:t>, JPL</a:t>
            </a:r>
            <a:r>
              <a:rPr lang="zh-CN" altLang="en-US" sz="1800" dirty="0"/>
              <a:t>的同志认为， </a:t>
            </a:r>
            <a:r>
              <a:rPr lang="en-US" altLang="zh-CN" sz="1800" dirty="0"/>
              <a:t>Lockheed </a:t>
            </a:r>
            <a:r>
              <a:rPr lang="zh-CN" altLang="en-US" sz="1800" dirty="0"/>
              <a:t>的同志们估计已经搞定了。   </a:t>
            </a:r>
            <a:r>
              <a:rPr lang="en-US" altLang="zh-CN" sz="1800" dirty="0"/>
              <a:t>Lockheed </a:t>
            </a:r>
            <a:r>
              <a:rPr lang="zh-CN" altLang="en-US" sz="1800" dirty="0"/>
              <a:t>的同志认为， </a:t>
            </a:r>
            <a:r>
              <a:rPr lang="en-US" altLang="zh-CN" sz="1800" dirty="0"/>
              <a:t>JPL </a:t>
            </a:r>
            <a:r>
              <a:rPr lang="zh-CN" altLang="en-US" sz="1800" dirty="0"/>
              <a:t>的同志们没再追问这个问题，可能已经不是问题了</a:t>
            </a:r>
            <a:r>
              <a:rPr lang="en-US" altLang="zh-CN" sz="1800" dirty="0"/>
              <a:t> </a:t>
            </a:r>
          </a:p>
          <a:p>
            <a:pPr>
              <a:lnSpc>
                <a:spcPct val="120000"/>
              </a:lnSpc>
            </a:pPr>
            <a:r>
              <a:rPr lang="zh-CN" altLang="en-US" sz="1800" dirty="0"/>
              <a:t>十个月之后， 卫星抵达火星大气层，错误的导航参数造成卫星坠入大气层烧毁。 </a:t>
            </a:r>
            <a:endParaRPr lang="en-US" sz="1800" dirty="0"/>
          </a:p>
        </p:txBody>
      </p:sp>
    </p:spTree>
    <p:extLst>
      <p:ext uri="{BB962C8B-B14F-4D97-AF65-F5344CB8AC3E}">
        <p14:creationId xmlns:p14="http://schemas.microsoft.com/office/powerpoint/2010/main" val="398621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FD93-C02B-49F3-9B90-E278FF3C3DE8}"/>
              </a:ext>
            </a:extLst>
          </p:cNvPr>
          <p:cNvSpPr>
            <a:spLocks noGrp="1"/>
          </p:cNvSpPr>
          <p:nvPr>
            <p:ph type="title"/>
          </p:nvPr>
        </p:nvSpPr>
        <p:spPr/>
        <p:txBody>
          <a:bodyPr/>
          <a:lstStyle/>
          <a:p>
            <a:r>
              <a:rPr lang="zh-CN" altLang="en-US" dirty="0"/>
              <a:t>错误根源？</a:t>
            </a:r>
            <a:endParaRPr lang="en-US" dirty="0"/>
          </a:p>
        </p:txBody>
      </p:sp>
      <p:sp>
        <p:nvSpPr>
          <p:cNvPr id="3" name="Content Placeholder 2">
            <a:extLst>
              <a:ext uri="{FF2B5EF4-FFF2-40B4-BE49-F238E27FC236}">
                <a16:creationId xmlns:a16="http://schemas.microsoft.com/office/drawing/2014/main" id="{AFC80473-C2CB-4379-8AD6-61591627ED9F}"/>
              </a:ext>
            </a:extLst>
          </p:cNvPr>
          <p:cNvSpPr>
            <a:spLocks noGrp="1"/>
          </p:cNvSpPr>
          <p:nvPr>
            <p:ph idx="1"/>
          </p:nvPr>
        </p:nvSpPr>
        <p:spPr/>
        <p:txBody>
          <a:bodyPr>
            <a:normAutofit/>
          </a:bodyPr>
          <a:lstStyle/>
          <a:p>
            <a:r>
              <a:rPr lang="zh-CN" altLang="en-US" dirty="0"/>
              <a:t>错误</a:t>
            </a:r>
            <a:r>
              <a:rPr lang="en-US" altLang="zh-CN" dirty="0"/>
              <a:t>1: </a:t>
            </a:r>
          </a:p>
          <a:p>
            <a:pPr lvl="1"/>
            <a:r>
              <a:rPr lang="zh-CN" altLang="en-US" dirty="0"/>
              <a:t>一个模块从 </a:t>
            </a:r>
            <a:r>
              <a:rPr lang="en-US" altLang="zh-CN" dirty="0"/>
              <a:t>non-mission-critical </a:t>
            </a:r>
            <a:r>
              <a:rPr lang="zh-CN" altLang="en-US" dirty="0"/>
              <a:t>变成 </a:t>
            </a:r>
            <a:r>
              <a:rPr lang="en-US" altLang="zh-CN" dirty="0"/>
              <a:t>mission-critical </a:t>
            </a:r>
            <a:r>
              <a:rPr lang="zh-CN" altLang="en-US" dirty="0"/>
              <a:t>没有经历必要的复审和测试。</a:t>
            </a:r>
            <a:endParaRPr lang="en-US" altLang="zh-CN" dirty="0"/>
          </a:p>
          <a:p>
            <a:endParaRPr lang="en-US" altLang="zh-CN" dirty="0"/>
          </a:p>
          <a:p>
            <a:r>
              <a:rPr lang="zh-CN" altLang="en-US" dirty="0"/>
              <a:t>错误</a:t>
            </a:r>
            <a:r>
              <a:rPr lang="en-US" altLang="zh-CN" dirty="0"/>
              <a:t>2: </a:t>
            </a:r>
          </a:p>
          <a:p>
            <a:pPr lvl="1"/>
            <a:r>
              <a:rPr lang="zh-CN" altLang="en-US" dirty="0"/>
              <a:t>这个问题从来没有收录到</a:t>
            </a:r>
            <a:r>
              <a:rPr lang="en-US" altLang="zh-CN" dirty="0"/>
              <a:t>NASA </a:t>
            </a:r>
            <a:r>
              <a:rPr lang="zh-CN" altLang="en-US" dirty="0"/>
              <a:t>的错误跟踪系统 </a:t>
            </a:r>
            <a:r>
              <a:rPr lang="en-US" altLang="zh-CN" dirty="0"/>
              <a:t>(Bug tracking system)</a:t>
            </a:r>
            <a:r>
              <a:rPr lang="zh-CN" altLang="en-US" dirty="0"/>
              <a:t>，只是在</a:t>
            </a:r>
            <a:r>
              <a:rPr lang="en-US" altLang="zh-CN" dirty="0"/>
              <a:t>email </a:t>
            </a:r>
            <a:r>
              <a:rPr lang="zh-CN" altLang="en-US" dirty="0"/>
              <a:t>中交流，导致最后没有人对这个问题负责。在错误跟踪系统中，总得有一个人“拥有”这一个</a:t>
            </a:r>
            <a:r>
              <a:rPr lang="en-US" altLang="zh-CN" dirty="0"/>
              <a:t>bug</a:t>
            </a:r>
            <a:r>
              <a:rPr lang="zh-CN" altLang="en-US" dirty="0"/>
              <a:t>，这样可以避免推诿责任。</a:t>
            </a:r>
            <a:endParaRPr lang="en-US" altLang="zh-CN" dirty="0"/>
          </a:p>
          <a:p>
            <a:endParaRPr lang="en-US" dirty="0"/>
          </a:p>
        </p:txBody>
      </p:sp>
    </p:spTree>
    <p:extLst>
      <p:ext uri="{BB962C8B-B14F-4D97-AF65-F5344CB8AC3E}">
        <p14:creationId xmlns:p14="http://schemas.microsoft.com/office/powerpoint/2010/main" val="2232409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zh-CN" altLang="en-US" dirty="0"/>
              <a:t>我们碰到的</a:t>
            </a:r>
            <a:r>
              <a:rPr lang="en-US" altLang="zh-CN" dirty="0"/>
              <a:t>bug</a:t>
            </a:r>
            <a:endParaRPr lang="en-US" dirty="0"/>
          </a:p>
        </p:txBody>
      </p:sp>
      <p:sp>
        <p:nvSpPr>
          <p:cNvPr id="22531" name="Content Placeholder 2"/>
          <p:cNvSpPr>
            <a:spLocks noGrp="1"/>
          </p:cNvSpPr>
          <p:nvPr>
            <p:ph idx="1"/>
          </p:nvPr>
        </p:nvSpPr>
        <p:spPr/>
        <p:txBody>
          <a:bodyPr>
            <a:normAutofit/>
          </a:bodyPr>
          <a:lstStyle/>
          <a:p>
            <a:pPr eaLnBrk="1" hangingPunct="1"/>
            <a:r>
              <a:rPr lang="zh-CN" altLang="en-US" dirty="0"/>
              <a:t>请举例说明你碰到的 </a:t>
            </a:r>
            <a:r>
              <a:rPr lang="en-US" altLang="zh-CN" dirty="0"/>
              <a:t>bug</a:t>
            </a:r>
          </a:p>
          <a:p>
            <a:pPr lvl="1"/>
            <a:r>
              <a:rPr lang="en-US" altLang="zh-CN" dirty="0"/>
              <a:t>5 </a:t>
            </a:r>
            <a:r>
              <a:rPr lang="zh-CN" altLang="en-US" dirty="0"/>
              <a:t>分钟， </a:t>
            </a:r>
            <a:r>
              <a:rPr lang="en-US" altLang="zh-CN" dirty="0"/>
              <a:t>3 </a:t>
            </a:r>
            <a:r>
              <a:rPr lang="zh-CN" altLang="en-US" dirty="0"/>
              <a:t>个同学来说明</a:t>
            </a:r>
            <a:endParaRPr lang="en-US" dirty="0"/>
          </a:p>
          <a:p>
            <a:pPr eaLnBrk="1" hangingPunct="1"/>
            <a:r>
              <a:rPr lang="zh-CN" altLang="en-US" dirty="0"/>
              <a:t>软件的行为和用户的期望值不一样</a:t>
            </a:r>
            <a:endParaRPr lang="en-US" dirty="0"/>
          </a:p>
          <a:p>
            <a:pPr lvl="1" eaLnBrk="1" hangingPunct="1"/>
            <a:r>
              <a:rPr lang="zh-CN" altLang="en-US" dirty="0"/>
              <a:t>崩溃</a:t>
            </a:r>
            <a:r>
              <a:rPr lang="en-US" dirty="0"/>
              <a:t>Crash, </a:t>
            </a:r>
            <a:r>
              <a:rPr lang="zh-CN" altLang="en-US" dirty="0"/>
              <a:t>死锁</a:t>
            </a:r>
            <a:endParaRPr lang="en-US" dirty="0"/>
          </a:p>
          <a:p>
            <a:pPr lvl="1" eaLnBrk="1" hangingPunct="1"/>
            <a:r>
              <a:rPr lang="zh-CN" altLang="en-US" dirty="0"/>
              <a:t>数据丢失，错误</a:t>
            </a:r>
            <a:endParaRPr lang="en-US" dirty="0"/>
          </a:p>
          <a:p>
            <a:pPr lvl="1" eaLnBrk="1" hangingPunct="1"/>
            <a:r>
              <a:rPr lang="zh-CN" altLang="en-US" dirty="0"/>
              <a:t>达不到预期功能</a:t>
            </a:r>
            <a:endParaRPr lang="en-US" dirty="0"/>
          </a:p>
          <a:p>
            <a:pPr lvl="1" eaLnBrk="1" hangingPunct="1"/>
            <a:r>
              <a:rPr lang="zh-CN" altLang="en-US" dirty="0"/>
              <a:t>难用</a:t>
            </a:r>
            <a:endParaRPr lang="en-US" dirty="0"/>
          </a:p>
          <a:p>
            <a:pPr eaLnBrk="1" hangingPunct="1"/>
            <a:r>
              <a:rPr lang="zh-CN" altLang="en-US" dirty="0"/>
              <a:t>期望值从哪里来？</a:t>
            </a:r>
            <a:endParaRPr lang="en-US" altLang="zh-CN" dirty="0"/>
          </a:p>
          <a:p>
            <a:pPr lvl="1" eaLnBrk="1" hangingPunct="1"/>
            <a:r>
              <a:rPr lang="zh-CN" altLang="en-US" dirty="0"/>
              <a:t>用户</a:t>
            </a:r>
            <a:r>
              <a:rPr lang="en-US" altLang="zh-CN" dirty="0"/>
              <a:t>/</a:t>
            </a:r>
            <a:r>
              <a:rPr lang="zh-CN" altLang="en-US" dirty="0"/>
              <a:t>顾客</a:t>
            </a:r>
            <a:r>
              <a:rPr lang="en-US" altLang="zh-CN" dirty="0"/>
              <a:t>/</a:t>
            </a:r>
            <a:r>
              <a:rPr lang="zh-CN" altLang="en-US" dirty="0"/>
              <a:t>产品</a:t>
            </a:r>
            <a:r>
              <a:rPr lang="en-US" altLang="zh-CN" dirty="0"/>
              <a:t>/</a:t>
            </a:r>
            <a:r>
              <a:rPr lang="zh-CN" altLang="en-US" dirty="0"/>
              <a:t>文化</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18AE1E47-E8A5-47D5-AE3E-DB4B21FDB316}"/>
              </a:ext>
            </a:extLst>
          </p:cNvPr>
          <p:cNvSpPr>
            <a:spLocks noGrp="1" noChangeArrowheads="1"/>
          </p:cNvSpPr>
          <p:nvPr>
            <p:ph type="title"/>
          </p:nvPr>
        </p:nvSpPr>
        <p:spPr>
          <a:xfrm>
            <a:off x="512763" y="185738"/>
            <a:ext cx="7886700" cy="1325563"/>
          </a:xfrm>
        </p:spPr>
        <p:txBody>
          <a:bodyPr anchor="b"/>
          <a:lstStyle/>
          <a:p>
            <a:r>
              <a:rPr lang="zh-CN" altLang="en-US" dirty="0"/>
              <a:t>梅森质数</a:t>
            </a:r>
            <a:r>
              <a:rPr lang="en-US" altLang="zh-CN" dirty="0"/>
              <a:t>(2</a:t>
            </a:r>
            <a:r>
              <a:rPr lang="en-US" altLang="zh-CN" baseline="30000" dirty="0"/>
              <a:t>p</a:t>
            </a:r>
            <a:r>
              <a:rPr lang="en-US" altLang="zh-CN" dirty="0"/>
              <a:t>-1)</a:t>
            </a:r>
            <a:endParaRPr lang="zh-CN" altLang="en-US" dirty="0"/>
          </a:p>
        </p:txBody>
      </p:sp>
      <p:pic>
        <p:nvPicPr>
          <p:cNvPr id="34818" name="Picture 2" descr="http://fc01.deviantart.net/fs26/f/2008/139/e/6/The_Mersenne_Prime_by_ccfreak2k.png">
            <a:extLst>
              <a:ext uri="{FF2B5EF4-FFF2-40B4-BE49-F238E27FC236}">
                <a16:creationId xmlns:a16="http://schemas.microsoft.com/office/drawing/2014/main" id="{B9A8B4FA-1C48-48E3-95AF-BE09AF861D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259764" y="1"/>
            <a:ext cx="2408237" cy="1323975"/>
          </a:xfrm>
        </p:spPr>
      </p:pic>
      <p:sp>
        <p:nvSpPr>
          <p:cNvPr id="34819" name="内容占位符 2">
            <a:extLst>
              <a:ext uri="{FF2B5EF4-FFF2-40B4-BE49-F238E27FC236}">
                <a16:creationId xmlns:a16="http://schemas.microsoft.com/office/drawing/2014/main" id="{55E3E230-AE45-4279-B0DB-C4DD15EB0AB1}"/>
              </a:ext>
            </a:extLst>
          </p:cNvPr>
          <p:cNvSpPr txBox="1">
            <a:spLocks noChangeArrowheads="1"/>
          </p:cNvSpPr>
          <p:nvPr/>
        </p:nvSpPr>
        <p:spPr bwMode="auto">
          <a:xfrm>
            <a:off x="161364" y="1557339"/>
            <a:ext cx="8572007"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1"/>
                </a:solidFill>
                <a:latin typeface="宋体" panose="02010600030101010101" pitchFamily="2" charset="-122"/>
                <a:ea typeface="宋体" panose="02010600030101010101" pitchFamily="2" charset="-122"/>
              </a:defRPr>
            </a:lvl1pPr>
            <a:lvl2pPr eaLnBrk="0" hangingPunct="0">
              <a:defRPr sz="2800">
                <a:solidFill>
                  <a:schemeClr val="tx1"/>
                </a:solidFill>
                <a:latin typeface="宋体" panose="02010600030101010101" pitchFamily="2" charset="-122"/>
                <a:ea typeface="宋体" panose="02010600030101010101" pitchFamily="2" charset="-122"/>
              </a:defRPr>
            </a:lvl2pPr>
            <a:lvl3pPr eaLnBrk="0" hangingPunct="0">
              <a:defRPr sz="2800">
                <a:solidFill>
                  <a:schemeClr val="tx1"/>
                </a:solidFill>
                <a:latin typeface="宋体" panose="02010600030101010101" pitchFamily="2" charset="-122"/>
                <a:ea typeface="宋体" panose="02010600030101010101" pitchFamily="2" charset="-122"/>
              </a:defRPr>
            </a:lvl3pPr>
            <a:lvl4pPr eaLnBrk="0" hangingPunct="0">
              <a:defRPr sz="2800">
                <a:solidFill>
                  <a:schemeClr val="tx1"/>
                </a:solidFill>
                <a:latin typeface="宋体" panose="02010600030101010101" pitchFamily="2" charset="-122"/>
                <a:ea typeface="宋体" panose="02010600030101010101" pitchFamily="2" charset="-122"/>
              </a:defRPr>
            </a:lvl4pPr>
            <a:lvl5pPr eaLnBrk="0" hangingPunct="0">
              <a:defRPr sz="2800">
                <a:solidFill>
                  <a:schemeClr val="tx1"/>
                </a:solidFill>
                <a:latin typeface="宋体" panose="02010600030101010101" pitchFamily="2" charset="-122"/>
                <a:ea typeface="宋体" panose="02010600030101010101" pitchFamily="2" charset="-122"/>
              </a:defRPr>
            </a:lvl5pPr>
            <a:lvl6pPr eaLnBrk="0" fontAlgn="base" hangingPunct="0">
              <a:spcBef>
                <a:spcPct val="0"/>
              </a:spcBef>
              <a:spcAft>
                <a:spcPct val="0"/>
              </a:spcAft>
              <a:buFont typeface="Arial" panose="020B0604020202020204" pitchFamily="34" charset="0"/>
              <a:defRPr sz="2800">
                <a:solidFill>
                  <a:schemeClr val="tx1"/>
                </a:solidFill>
                <a:latin typeface="宋体" panose="02010600030101010101" pitchFamily="2" charset="-122"/>
                <a:ea typeface="宋体" panose="02010600030101010101" pitchFamily="2" charset="-122"/>
              </a:defRPr>
            </a:lvl6pPr>
            <a:lvl7pPr eaLnBrk="0" fontAlgn="base" hangingPunct="0">
              <a:spcBef>
                <a:spcPct val="0"/>
              </a:spcBef>
              <a:spcAft>
                <a:spcPct val="0"/>
              </a:spcAft>
              <a:buFont typeface="Arial" panose="020B0604020202020204" pitchFamily="34" charset="0"/>
              <a:defRPr sz="2800">
                <a:solidFill>
                  <a:schemeClr val="tx1"/>
                </a:solidFill>
                <a:latin typeface="宋体" panose="02010600030101010101" pitchFamily="2" charset="-122"/>
                <a:ea typeface="宋体" panose="02010600030101010101" pitchFamily="2" charset="-122"/>
              </a:defRPr>
            </a:lvl7pPr>
            <a:lvl8pPr eaLnBrk="0" fontAlgn="base" hangingPunct="0">
              <a:spcBef>
                <a:spcPct val="0"/>
              </a:spcBef>
              <a:spcAft>
                <a:spcPct val="0"/>
              </a:spcAft>
              <a:buFont typeface="Arial" panose="020B0604020202020204" pitchFamily="34" charset="0"/>
              <a:defRPr sz="2800">
                <a:solidFill>
                  <a:schemeClr val="tx1"/>
                </a:solidFill>
                <a:latin typeface="宋体" panose="02010600030101010101" pitchFamily="2" charset="-122"/>
                <a:ea typeface="宋体" panose="02010600030101010101" pitchFamily="2" charset="-122"/>
              </a:defRPr>
            </a:lvl8pPr>
            <a:lvl9pPr eaLnBrk="0" fontAlgn="base" hangingPunct="0">
              <a:spcBef>
                <a:spcPct val="0"/>
              </a:spcBef>
              <a:spcAft>
                <a:spcPct val="0"/>
              </a:spcAft>
              <a:buFont typeface="Arial" panose="020B0604020202020204" pitchFamily="34" charset="0"/>
              <a:defRPr sz="2800">
                <a:solidFill>
                  <a:schemeClr val="tx1"/>
                </a:solidFill>
                <a:latin typeface="宋体" panose="02010600030101010101" pitchFamily="2" charset="-122"/>
                <a:ea typeface="宋体" panose="02010600030101010101" pitchFamily="2" charset="-122"/>
              </a:defRPr>
            </a:lvl9pPr>
          </a:lstStyle>
          <a:p>
            <a:pPr>
              <a:spcBef>
                <a:spcPct val="20000"/>
              </a:spcBef>
              <a:buFont typeface="Arial" panose="020B0604020202020204" pitchFamily="34" charset="0"/>
              <a:buChar char="•"/>
            </a:pPr>
            <a:endParaRPr lang="en-US" altLang="zh-CN" sz="1900" i="1" dirty="0">
              <a:latin typeface="Helvetica Neue"/>
            </a:endParaRPr>
          </a:p>
          <a:p>
            <a:pPr>
              <a:spcBef>
                <a:spcPct val="20000"/>
              </a:spcBef>
              <a:buFont typeface="Arial" panose="020B0604020202020204" pitchFamily="34" charset="0"/>
              <a:buChar char="•"/>
            </a:pPr>
            <a:r>
              <a:rPr lang="en-US" altLang="zh-CN" sz="2800" dirty="0"/>
              <a:t>2</a:t>
            </a:r>
            <a:r>
              <a:rPr lang="en-US" altLang="zh-CN" sz="2800" baseline="30000" dirty="0"/>
              <a:t>67</a:t>
            </a:r>
            <a:r>
              <a:rPr lang="en-US" altLang="zh-CN" sz="2800" dirty="0"/>
              <a:t>-1</a:t>
            </a:r>
            <a:r>
              <a:rPr lang="zh-CN" altLang="en-US" sz="2800" dirty="0"/>
              <a:t>是质数么？</a:t>
            </a:r>
            <a:endParaRPr lang="en-US" altLang="zh-CN" sz="2800" dirty="0"/>
          </a:p>
          <a:p>
            <a:pPr>
              <a:spcBef>
                <a:spcPct val="20000"/>
              </a:spcBef>
              <a:buFont typeface="Arial" panose="020B0604020202020204" pitchFamily="34" charset="0"/>
              <a:buChar char="•"/>
            </a:pPr>
            <a:endParaRPr lang="en-US" altLang="zh-CN" sz="2800" dirty="0"/>
          </a:p>
          <a:p>
            <a:pPr>
              <a:spcBef>
                <a:spcPct val="20000"/>
              </a:spcBef>
              <a:buFont typeface="Arial" panose="020B0604020202020204" pitchFamily="34" charset="0"/>
              <a:buChar char="•"/>
            </a:pPr>
            <a:r>
              <a:rPr lang="en-US" altLang="zh-CN" sz="1900" i="1" dirty="0">
                <a:latin typeface="Helvetica Neue"/>
              </a:rPr>
              <a:t>In 1903 Frank Nelson Cole famously made a presentation to a meeting of the </a:t>
            </a:r>
            <a:r>
              <a:rPr lang="en-US" altLang="zh-CN" sz="1900" i="1" dirty="0">
                <a:latin typeface="inherit"/>
              </a:rPr>
              <a:t>American Mathematical Society</a:t>
            </a:r>
            <a:r>
              <a:rPr lang="en-US" altLang="zh-CN" sz="1900" i="1" dirty="0">
                <a:latin typeface="Helvetica Neue"/>
              </a:rPr>
              <a:t> where he identified the factors of the </a:t>
            </a:r>
            <a:r>
              <a:rPr lang="en-US" altLang="zh-CN" sz="1900" i="1" dirty="0">
                <a:latin typeface="inherit"/>
              </a:rPr>
              <a:t>Mersenne number</a:t>
            </a:r>
            <a:r>
              <a:rPr lang="en-US" altLang="zh-CN" sz="1900" i="1" dirty="0">
                <a:latin typeface="Helvetica Neue"/>
              </a:rPr>
              <a:t> . During Cole’s so-called “lecture”, he approached the chalkboard and in complete silence proceeded to calculate the value of M</a:t>
            </a:r>
            <a:r>
              <a:rPr lang="en-US" altLang="zh-CN" sz="1900" i="1" baseline="-25000" dirty="0">
                <a:latin typeface="inherit"/>
              </a:rPr>
              <a:t>67</a:t>
            </a:r>
            <a:r>
              <a:rPr lang="en-US" altLang="zh-CN" sz="1900" i="1" dirty="0">
                <a:latin typeface="Helvetica Neue"/>
              </a:rPr>
              <a:t>, with the result being </a:t>
            </a:r>
            <a:r>
              <a:rPr lang="en-US" altLang="zh-CN" sz="1900" i="1" dirty="0">
                <a:solidFill>
                  <a:srgbClr val="00B050"/>
                </a:solidFill>
                <a:latin typeface="Helvetica Neue"/>
              </a:rPr>
              <a:t>147,573,952,589,676,412,927</a:t>
            </a:r>
            <a:r>
              <a:rPr lang="en-US" altLang="zh-CN" sz="1900" i="1" dirty="0">
                <a:latin typeface="Helvetica Neue"/>
              </a:rPr>
              <a:t>. Cole then moved to the other side of the board and wrote </a:t>
            </a:r>
            <a:r>
              <a:rPr lang="en-US" altLang="zh-CN" sz="1900" i="1" dirty="0">
                <a:solidFill>
                  <a:srgbClr val="00B050"/>
                </a:solidFill>
                <a:latin typeface="Helvetica Neue"/>
              </a:rPr>
              <a:t>193,707,721 × 761,838,257,287</a:t>
            </a:r>
            <a:r>
              <a:rPr lang="en-US" altLang="zh-CN" sz="1900" i="1" dirty="0">
                <a:latin typeface="Helvetica Neue"/>
              </a:rPr>
              <a:t>, and worked through the tedious calculations by hand. Upon completing the multiplication and demonstrating that the result equaled M</a:t>
            </a:r>
            <a:r>
              <a:rPr lang="en-US" altLang="zh-CN" sz="1900" i="1" baseline="-25000" dirty="0">
                <a:latin typeface="inherit"/>
              </a:rPr>
              <a:t>67</a:t>
            </a:r>
            <a:r>
              <a:rPr lang="en-US" altLang="zh-CN" sz="1900" i="1" dirty="0">
                <a:latin typeface="Helvetica Neue"/>
              </a:rPr>
              <a:t>, Cole returned to his seat, not having uttered a word during the hour-long presentation. His audience greeted the presentation with a standing ovation. Cole later admitted that finding the factors had taken </a:t>
            </a:r>
            <a:r>
              <a:rPr lang="en-US" altLang="zh-CN" sz="1900" i="1" dirty="0">
                <a:solidFill>
                  <a:srgbClr val="FF0000"/>
                </a:solidFill>
                <a:latin typeface="Helvetica Neue"/>
              </a:rPr>
              <a:t>“three years of Sundays”</a:t>
            </a:r>
            <a:r>
              <a:rPr lang="en-US" altLang="zh-CN" sz="1900" i="1" dirty="0">
                <a:latin typeface="Helvetica Neue"/>
              </a:rPr>
              <a:t>.</a:t>
            </a:r>
            <a:endParaRPr lang="en-US" altLang="zh-CN" sz="4300" dirty="0">
              <a:latin typeface="Arial" panose="020B0604020202020204" pitchFamily="34" charset="0"/>
            </a:endParaRPr>
          </a:p>
        </p:txBody>
      </p:sp>
      <p:pic>
        <p:nvPicPr>
          <p:cNvPr id="34820" name="Picture 4" descr="http://www.albanyconsort.com/mersenne/mersenne.gif">
            <a:extLst>
              <a:ext uri="{FF2B5EF4-FFF2-40B4-BE49-F238E27FC236}">
                <a16:creationId xmlns:a16="http://schemas.microsoft.com/office/drawing/2014/main" id="{E4455F44-383F-4FE8-B58C-D27B97D8D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204" y="1463676"/>
            <a:ext cx="2303462"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Frank Nelson Cole Photograph">
            <a:extLst>
              <a:ext uri="{FF2B5EF4-FFF2-40B4-BE49-F238E27FC236}">
                <a16:creationId xmlns:a16="http://schemas.microsoft.com/office/drawing/2014/main" id="{5D9926B0-6E73-4127-8FC9-C7D14FBB1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5171" y="4240213"/>
            <a:ext cx="1871662"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721451"/>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sz="4400" dirty="0"/>
              <a:t>Bug? </a:t>
            </a:r>
            <a:r>
              <a:rPr lang="zh-CN" altLang="en-US" sz="4400" dirty="0"/>
              <a:t>取决于你看问题的角度</a:t>
            </a:r>
            <a:endParaRPr lang="en-US" sz="4400" dirty="0"/>
          </a:p>
        </p:txBody>
      </p:sp>
      <p:sp>
        <p:nvSpPr>
          <p:cNvPr id="23555" name="Content Placeholder 2"/>
          <p:cNvSpPr>
            <a:spLocks noGrp="1"/>
          </p:cNvSpPr>
          <p:nvPr>
            <p:ph idx="1"/>
          </p:nvPr>
        </p:nvSpPr>
        <p:spPr/>
        <p:txBody>
          <a:bodyPr>
            <a:normAutofit/>
          </a:bodyPr>
          <a:lstStyle/>
          <a:p>
            <a:pPr eaLnBrk="1" hangingPunct="1"/>
            <a:r>
              <a:rPr lang="zh-CN" altLang="en-US" sz="2000"/>
              <a:t>伙计取下壁上挂的一块乌黑油腻的东西，请他们赏鉴，嘴里连说：“好味道！”引得自己口水要流，生怕经这几位客人的馋眼睛一看，肥肉会减瘦了。肉上一条蛆虫从腻睡里惊醒，</a:t>
            </a:r>
            <a:r>
              <a:rPr lang="en-US" altLang="zh-CN" sz="2000"/>
              <a:t>…</a:t>
            </a:r>
          </a:p>
          <a:p>
            <a:pPr eaLnBrk="1" hangingPunct="1"/>
            <a:r>
              <a:rPr lang="zh-CN" altLang="en-US" sz="2000"/>
              <a:t>伙计忙伸指头按着这嫩肥软白的东西，轻轻一捺，在肉面的尘垢上划了一条乌光油润的痕迹，像新浇的柏油路，一壁说：“没有什么呀！”顾尔谦冒火，连声质问他：“难道我们眼睛是瞎的？”大家也说：“岂有此理！”</a:t>
            </a:r>
            <a:r>
              <a:rPr lang="en-US" altLang="zh-CN" sz="2000"/>
              <a:t>…</a:t>
            </a:r>
          </a:p>
          <a:p>
            <a:pPr eaLnBrk="1" hangingPunct="1"/>
            <a:r>
              <a:rPr lang="zh-CN" altLang="en-US" sz="2000"/>
              <a:t>肉里另有两条蛆也闻声探头出现。伙计再没法毁尸灭迹，只反复说：“你们不吃，有人要吃</a:t>
            </a:r>
            <a:r>
              <a:rPr lang="en-US" altLang="zh-CN" sz="2000"/>
              <a:t>——</a:t>
            </a:r>
            <a:r>
              <a:rPr lang="zh-CN" altLang="en-US" sz="2000"/>
              <a:t>我吃给你们看</a:t>
            </a:r>
            <a:r>
              <a:rPr lang="en-US" altLang="zh-CN" sz="2000"/>
              <a:t>——”</a:t>
            </a:r>
            <a:r>
              <a:rPr lang="zh-CN" altLang="en-US" sz="2000"/>
              <a:t>店主拔出嘴里的旱烟筒，劝告道：“</a:t>
            </a:r>
            <a:r>
              <a:rPr lang="zh-CN" altLang="en-US" sz="2000" b="1"/>
              <a:t>这不是虫呀，没有关系的，这叫‘肉芽’</a:t>
            </a:r>
            <a:r>
              <a:rPr lang="en-US" altLang="zh-CN" sz="2000"/>
              <a:t>——‘</a:t>
            </a:r>
            <a:r>
              <a:rPr lang="zh-CN" altLang="en-US" sz="2000"/>
              <a:t>肉’</a:t>
            </a:r>
            <a:r>
              <a:rPr lang="en-US" altLang="zh-CN" sz="2000"/>
              <a:t>——‘</a:t>
            </a:r>
            <a:r>
              <a:rPr lang="zh-CN" altLang="en-US" sz="2000"/>
              <a:t>芽’。”方鸿渐引申说：“你们这店里吃的东西都会发芽，不但是肉。”</a:t>
            </a:r>
            <a:endParaRPr lang="en-US" altLang="zh-CN" sz="2000"/>
          </a:p>
          <a:p>
            <a:pPr eaLnBrk="1" hangingPunct="1"/>
            <a:r>
              <a:rPr lang="en-US" altLang="zh-CN" sz="2000"/>
              <a:t>Bug?  Or </a:t>
            </a:r>
            <a:r>
              <a:rPr lang="zh-CN" altLang="en-US" sz="2000"/>
              <a:t>肉芽</a:t>
            </a:r>
            <a:r>
              <a:rPr lang="en-US" altLang="zh-CN" sz="200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zh-CN" altLang="en-US" dirty="0"/>
              <a:t>例子</a:t>
            </a:r>
            <a:endParaRPr lang="en-US" dirty="0"/>
          </a:p>
        </p:txBody>
      </p:sp>
      <p:sp>
        <p:nvSpPr>
          <p:cNvPr id="24579" name="Content Placeholder 2"/>
          <p:cNvSpPr>
            <a:spLocks noGrp="1"/>
          </p:cNvSpPr>
          <p:nvPr>
            <p:ph idx="1"/>
          </p:nvPr>
        </p:nvSpPr>
        <p:spPr/>
        <p:txBody>
          <a:bodyPr>
            <a:normAutofit lnSpcReduction="10000"/>
          </a:bodyPr>
          <a:lstStyle/>
          <a:p>
            <a:pPr eaLnBrk="1" hangingPunct="1">
              <a:buFont typeface="Wingdings 2" pitchFamily="18" charset="2"/>
              <a:buNone/>
            </a:pPr>
            <a:r>
              <a:rPr lang="zh-CN" altLang="en-US" dirty="0"/>
              <a:t>某大学食堂豆腐丝充肉荤 引大学学生不满</a:t>
            </a:r>
            <a:endParaRPr lang="en-US" altLang="zh-CN" dirty="0"/>
          </a:p>
          <a:p>
            <a:pPr eaLnBrk="1" hangingPunct="1"/>
            <a:r>
              <a:rPr lang="zh-CN" altLang="en-US" dirty="0"/>
              <a:t>学生：</a:t>
            </a:r>
            <a:endParaRPr lang="en-US" altLang="zh-CN" dirty="0"/>
          </a:p>
          <a:p>
            <a:pPr lvl="1" eaLnBrk="1" hangingPunct="1"/>
            <a:r>
              <a:rPr lang="zh-CN" altLang="en-US" dirty="0"/>
              <a:t>荤菜里肉丝寥寥</a:t>
            </a:r>
            <a:r>
              <a:rPr lang="en-US" altLang="zh-CN" dirty="0"/>
              <a:t>, </a:t>
            </a:r>
            <a:r>
              <a:rPr lang="zh-CN" altLang="en-US" dirty="0"/>
              <a:t>豆腐丝很多</a:t>
            </a:r>
            <a:endParaRPr lang="en-US" altLang="zh-CN" dirty="0"/>
          </a:p>
          <a:p>
            <a:pPr lvl="1" eaLnBrk="1" hangingPunct="1"/>
            <a:r>
              <a:rPr lang="zh-CN" altLang="en-US" dirty="0"/>
              <a:t>食堂有愚弄学生之嫌</a:t>
            </a:r>
            <a:endParaRPr lang="en-US" altLang="zh-CN" dirty="0"/>
          </a:p>
          <a:p>
            <a:pPr lvl="1" eaLnBrk="1" hangingPunct="1"/>
            <a:r>
              <a:rPr lang="en-US" altLang="zh-CN" dirty="0"/>
              <a:t>It’s a bug!</a:t>
            </a:r>
          </a:p>
          <a:p>
            <a:pPr eaLnBrk="1" hangingPunct="1"/>
            <a:r>
              <a:rPr lang="zh-CN" altLang="en-US" dirty="0"/>
              <a:t>校方：</a:t>
            </a:r>
            <a:endParaRPr lang="en-US" altLang="zh-CN" dirty="0"/>
          </a:p>
          <a:p>
            <a:pPr lvl="1" eaLnBrk="1" hangingPunct="1"/>
            <a:r>
              <a:rPr lang="zh-CN" altLang="en-US" dirty="0"/>
              <a:t>豆腐丝 </a:t>
            </a:r>
            <a:r>
              <a:rPr lang="en-US" altLang="zh-CN" dirty="0"/>
              <a:t>=</a:t>
            </a:r>
            <a:r>
              <a:rPr lang="zh-CN" altLang="en-US" dirty="0"/>
              <a:t>素肉</a:t>
            </a:r>
            <a:endParaRPr lang="en-US" altLang="zh-CN" dirty="0"/>
          </a:p>
          <a:p>
            <a:pPr lvl="1" eaLnBrk="1" hangingPunct="1"/>
            <a:r>
              <a:rPr lang="zh-CN" altLang="en-US" dirty="0"/>
              <a:t>加入素肉为营养均衡</a:t>
            </a:r>
            <a:r>
              <a:rPr lang="en-US" altLang="zh-CN" dirty="0"/>
              <a:t>, </a:t>
            </a:r>
            <a:r>
              <a:rPr lang="zh-CN" altLang="en-US" dirty="0"/>
              <a:t>“植物蛋白”</a:t>
            </a:r>
            <a:endParaRPr lang="en-US" altLang="zh-CN" dirty="0"/>
          </a:p>
          <a:p>
            <a:pPr lvl="1" eaLnBrk="1" hangingPunct="1"/>
            <a:r>
              <a:rPr lang="en-US" altLang="zh-CN" dirty="0"/>
              <a:t>It’s a feature!</a:t>
            </a:r>
            <a:br>
              <a:rPr lang="zh-CN" altLang="en-US" dirty="0"/>
            </a:br>
            <a:br>
              <a:rPr lang="zh-CN" altLang="en-US" dirty="0"/>
            </a:b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Perspective</a:t>
            </a:r>
          </a:p>
        </p:txBody>
      </p:sp>
      <p:sp>
        <p:nvSpPr>
          <p:cNvPr id="3" name="Content Placeholder 2"/>
          <p:cNvSpPr>
            <a:spLocks noGrp="1"/>
          </p:cNvSpPr>
          <p:nvPr>
            <p:ph idx="1"/>
          </p:nvPr>
        </p:nvSpPr>
        <p:spPr>
          <a:xfrm>
            <a:off x="1981200" y="1775192"/>
            <a:ext cx="5486400" cy="4625609"/>
          </a:xfrm>
        </p:spPr>
        <p:txBody>
          <a:bodyPr>
            <a:normAutofit/>
          </a:bodyPr>
          <a:lstStyle/>
          <a:p>
            <a:r>
              <a:rPr lang="zh-CN" altLang="en-US" dirty="0"/>
              <a:t>小汽车</a:t>
            </a:r>
            <a:endParaRPr lang="en-US" altLang="zh-CN" dirty="0"/>
          </a:p>
          <a:p>
            <a:pPr lvl="1"/>
            <a:r>
              <a:rPr lang="en-US" altLang="zh-CN" dirty="0"/>
              <a:t>QQ</a:t>
            </a:r>
          </a:p>
          <a:p>
            <a:pPr lvl="1"/>
            <a:r>
              <a:rPr lang="en-US" altLang="zh-CN" dirty="0"/>
              <a:t>Hyundai </a:t>
            </a:r>
            <a:r>
              <a:rPr lang="zh-CN" altLang="en-US" dirty="0"/>
              <a:t>（现代）</a:t>
            </a:r>
            <a:endParaRPr lang="en-US" altLang="zh-CN" dirty="0"/>
          </a:p>
          <a:p>
            <a:pPr lvl="1"/>
            <a:r>
              <a:rPr lang="en-US" altLang="zh-CN" dirty="0"/>
              <a:t>BMW</a:t>
            </a:r>
          </a:p>
          <a:p>
            <a:r>
              <a:rPr lang="zh-CN" altLang="en-US" dirty="0"/>
              <a:t>新车出厂</a:t>
            </a:r>
            <a:r>
              <a:rPr lang="en-US" altLang="zh-CN" dirty="0"/>
              <a:t>, </a:t>
            </a:r>
            <a:r>
              <a:rPr lang="zh-CN" altLang="en-US" dirty="0"/>
              <a:t>它们都质检合格</a:t>
            </a:r>
            <a:endParaRPr lang="en-US" altLang="zh-CN" dirty="0"/>
          </a:p>
          <a:p>
            <a:r>
              <a:rPr lang="zh-CN" altLang="en-US" dirty="0"/>
              <a:t>它们的质量有区别么</a:t>
            </a:r>
            <a:r>
              <a:rPr lang="en-US" altLang="zh-CN" dirty="0"/>
              <a:t>?</a:t>
            </a:r>
          </a:p>
          <a:p>
            <a:r>
              <a:rPr lang="zh-CN" altLang="en-US" dirty="0"/>
              <a:t>但是它们找到了各自合适的顾客</a:t>
            </a:r>
            <a:endParaRPr lang="en-US" altLang="zh-C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976" y="5004288"/>
            <a:ext cx="28670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113" y="1447801"/>
            <a:ext cx="28575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114" y="3264700"/>
            <a:ext cx="2872887" cy="1764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56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软件工程和计算机科学的关系</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a:t>计算机科学中的理论</a:t>
            </a:r>
            <a:endParaRPr lang="en-US" altLang="zh-CN" dirty="0"/>
          </a:p>
          <a:p>
            <a:pPr lvl="1"/>
            <a:r>
              <a:rPr lang="zh-CN" altLang="en-US" dirty="0"/>
              <a:t>大多可以从形式上证明，和数学，离散数学，数理逻辑密切相关</a:t>
            </a:r>
            <a:endParaRPr lang="en-US" altLang="zh-CN" dirty="0"/>
          </a:p>
          <a:p>
            <a:r>
              <a:rPr lang="zh-CN" altLang="en-US" dirty="0"/>
              <a:t>计算机科学的实践</a:t>
            </a:r>
            <a:endParaRPr lang="en-US" altLang="zh-CN" dirty="0"/>
          </a:p>
          <a:p>
            <a:pPr lvl="1"/>
            <a:r>
              <a:rPr lang="zh-CN" altLang="en-US" dirty="0"/>
              <a:t>和数据，以及其它学科结合，把各种理论运用在 “计算和通讯” 的场景中</a:t>
            </a:r>
            <a:endParaRPr lang="en-US" altLang="zh-CN" dirty="0"/>
          </a:p>
          <a:p>
            <a:r>
              <a:rPr lang="zh-CN" altLang="en-US" dirty="0"/>
              <a:t>软件工程</a:t>
            </a:r>
            <a:endParaRPr lang="en-US" altLang="zh-CN" dirty="0"/>
          </a:p>
          <a:p>
            <a:pPr lvl="1"/>
            <a:r>
              <a:rPr lang="zh-CN" altLang="en-US" dirty="0"/>
              <a:t>和人的行为，现实的需求息息相关。软件工程的研究目标（软件的开发</a:t>
            </a:r>
            <a:r>
              <a:rPr lang="en-US" dirty="0"/>
              <a:t>, </a:t>
            </a:r>
            <a:r>
              <a:rPr lang="zh-CN" altLang="en-US" dirty="0"/>
              <a:t>运营</a:t>
            </a:r>
            <a:r>
              <a:rPr lang="en-US" dirty="0"/>
              <a:t>, </a:t>
            </a:r>
            <a:r>
              <a:rPr lang="zh-CN" altLang="en-US" dirty="0"/>
              <a:t>和维护）都有“人”出现</a:t>
            </a:r>
            <a:endParaRPr lang="en-US" altLang="zh-CN" dirty="0"/>
          </a:p>
          <a:p>
            <a:r>
              <a:rPr lang="zh-CN" altLang="en-US" dirty="0"/>
              <a:t>人</a:t>
            </a:r>
            <a:endParaRPr lang="en-US" altLang="zh-CN" dirty="0"/>
          </a:p>
          <a:p>
            <a:pPr lvl="1"/>
            <a:r>
              <a:rPr lang="zh-CN" altLang="en-US" dirty="0"/>
              <a:t>项目需求的提供者，</a:t>
            </a:r>
            <a:endParaRPr lang="en-US" altLang="zh-CN" dirty="0"/>
          </a:p>
          <a:p>
            <a:pPr lvl="1"/>
            <a:r>
              <a:rPr lang="zh-CN" altLang="en-US" dirty="0"/>
              <a:t>软件的开发人员，</a:t>
            </a:r>
            <a:endParaRPr lang="en-US" altLang="zh-CN" dirty="0"/>
          </a:p>
          <a:p>
            <a:pPr lvl="1"/>
            <a:r>
              <a:rPr lang="zh-CN" altLang="en-US" dirty="0"/>
              <a:t>软件的用户</a:t>
            </a:r>
            <a:endParaRPr lang="en-US" dirty="0"/>
          </a:p>
        </p:txBody>
      </p:sp>
    </p:spTree>
    <p:extLst>
      <p:ext uri="{BB962C8B-B14F-4D97-AF65-F5344CB8AC3E}">
        <p14:creationId xmlns:p14="http://schemas.microsoft.com/office/powerpoint/2010/main" val="1901926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计算机的科学 </a:t>
            </a:r>
            <a:r>
              <a:rPr lang="en-US" altLang="zh-CN" dirty="0"/>
              <a:t>vs. </a:t>
            </a:r>
            <a:r>
              <a:rPr lang="zh-CN" altLang="en-US" dirty="0"/>
              <a:t>工程</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6395" y="1825625"/>
            <a:ext cx="5801784" cy="4351338"/>
          </a:xfrm>
        </p:spPr>
      </p:pic>
    </p:spTree>
    <p:extLst>
      <p:ext uri="{BB962C8B-B14F-4D97-AF65-F5344CB8AC3E}">
        <p14:creationId xmlns:p14="http://schemas.microsoft.com/office/powerpoint/2010/main" val="3128164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不同侧重点</a:t>
            </a:r>
            <a:endParaRPr lang="en-US" dirty="0"/>
          </a:p>
        </p:txBody>
      </p:sp>
      <p:pic>
        <p:nvPicPr>
          <p:cNvPr id="4" name="内容占位符 3"/>
          <p:cNvPicPr>
            <a:picLocks noGrp="1" noChangeAspect="1"/>
          </p:cNvPicPr>
          <p:nvPr>
            <p:ph idx="1"/>
          </p:nvPr>
        </p:nvPicPr>
        <p:blipFill>
          <a:blip r:embed="rId2"/>
          <a:stretch>
            <a:fillRect/>
          </a:stretch>
        </p:blipFill>
        <p:spPr>
          <a:xfrm>
            <a:off x="2550502" y="1825625"/>
            <a:ext cx="7373570" cy="4351338"/>
          </a:xfrm>
          <a:prstGeom prst="rect">
            <a:avLst/>
          </a:prstGeom>
        </p:spPr>
      </p:pic>
    </p:spTree>
    <p:extLst>
      <p:ext uri="{BB962C8B-B14F-4D97-AF65-F5344CB8AC3E}">
        <p14:creationId xmlns:p14="http://schemas.microsoft.com/office/powerpoint/2010/main" val="1426053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计算机系 </a:t>
            </a:r>
            <a:r>
              <a:rPr lang="en-US" altLang="zh-CN" dirty="0"/>
              <a:t>vs </a:t>
            </a:r>
            <a:r>
              <a:rPr lang="zh-CN" altLang="en-US" dirty="0"/>
              <a:t>软件学院</a:t>
            </a:r>
            <a:endParaRPr lang="en-US" dirty="0"/>
          </a:p>
        </p:txBody>
      </p:sp>
      <p:sp>
        <p:nvSpPr>
          <p:cNvPr id="3" name="内容占位符 2"/>
          <p:cNvSpPr>
            <a:spLocks noGrp="1"/>
          </p:cNvSpPr>
          <p:nvPr>
            <p:ph idx="1"/>
          </p:nvPr>
        </p:nvSpPr>
        <p:spPr/>
        <p:txBody>
          <a:bodyPr/>
          <a:lstStyle/>
          <a:p>
            <a:pPr marL="118872" indent="0">
              <a:buNone/>
            </a:pPr>
            <a:r>
              <a:rPr lang="zh-CN" altLang="en-US" dirty="0"/>
              <a:t>如果你遇到一个</a:t>
            </a:r>
            <a:endParaRPr lang="en-US" altLang="zh-CN" dirty="0"/>
          </a:p>
          <a:p>
            <a:r>
              <a:rPr lang="zh-CN" altLang="en-US" dirty="0"/>
              <a:t>计算机系的老师</a:t>
            </a:r>
            <a:r>
              <a:rPr lang="en-US" altLang="zh-CN" dirty="0"/>
              <a:t>/</a:t>
            </a:r>
            <a:r>
              <a:rPr lang="zh-CN" altLang="en-US" dirty="0"/>
              <a:t>学生</a:t>
            </a:r>
            <a:endParaRPr lang="en-US" altLang="zh-CN" dirty="0"/>
          </a:p>
          <a:p>
            <a:pPr lvl="1"/>
            <a:r>
              <a:rPr lang="zh-CN" altLang="en-US" dirty="0"/>
              <a:t>你要问：你在计算机科学长期真理的研究方面，做出了哪些成果？</a:t>
            </a:r>
            <a:endParaRPr lang="en-US" altLang="zh-CN" dirty="0"/>
          </a:p>
          <a:p>
            <a:pPr lvl="1"/>
            <a:r>
              <a:rPr lang="zh-CN" altLang="en-US" dirty="0"/>
              <a:t>你发现了什么真理？</a:t>
            </a:r>
            <a:endParaRPr lang="en-US" altLang="zh-CN" dirty="0"/>
          </a:p>
          <a:p>
            <a:r>
              <a:rPr lang="zh-CN" altLang="en-US" dirty="0"/>
              <a:t>软件学院的老师</a:t>
            </a:r>
            <a:r>
              <a:rPr lang="en-US" altLang="zh-CN" dirty="0"/>
              <a:t>/</a:t>
            </a:r>
            <a:r>
              <a:rPr lang="zh-CN" altLang="en-US" dirty="0"/>
              <a:t>学生</a:t>
            </a:r>
            <a:endParaRPr lang="en-US" altLang="zh-CN" dirty="0"/>
          </a:p>
          <a:p>
            <a:pPr lvl="1"/>
            <a:r>
              <a:rPr lang="zh-CN" altLang="en-US" dirty="0"/>
              <a:t>你要问：你在软件构建方面，有什么具体的，实用的贡献？</a:t>
            </a:r>
            <a:endParaRPr lang="en-US" altLang="zh-CN" dirty="0"/>
          </a:p>
          <a:p>
            <a:pPr lvl="1"/>
            <a:r>
              <a:rPr lang="zh-CN" altLang="en-US" dirty="0"/>
              <a:t>你构建了什么有价值的软件？</a:t>
            </a:r>
            <a:endParaRPr lang="en-US" dirty="0"/>
          </a:p>
        </p:txBody>
      </p:sp>
    </p:spTree>
    <p:extLst>
      <p:ext uri="{BB962C8B-B14F-4D97-AF65-F5344CB8AC3E}">
        <p14:creationId xmlns:p14="http://schemas.microsoft.com/office/powerpoint/2010/main" val="2778667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视频</a:t>
            </a:r>
            <a:r>
              <a:rPr lang="en-US" altLang="zh-CN" dirty="0"/>
              <a:t>/</a:t>
            </a:r>
            <a:r>
              <a:rPr lang="en-US" altLang="zh-CN" dirty="0" err="1"/>
              <a:t>ppt</a:t>
            </a:r>
            <a:endParaRPr lang="en-US" dirty="0"/>
          </a:p>
        </p:txBody>
      </p:sp>
      <p:sp>
        <p:nvSpPr>
          <p:cNvPr id="3" name="Content Placeholder 2"/>
          <p:cNvSpPr>
            <a:spLocks noGrp="1"/>
          </p:cNvSpPr>
          <p:nvPr>
            <p:ph idx="1"/>
          </p:nvPr>
        </p:nvSpPr>
        <p:spPr/>
        <p:txBody>
          <a:bodyPr/>
          <a:lstStyle/>
          <a:p>
            <a:r>
              <a:rPr lang="en-US" dirty="0">
                <a:hlinkClick r:id="" action="ppaction://noaction"/>
              </a:rPr>
              <a:t>http://www.infoq.com/presentations/tony-hoare-computing-engineering</a:t>
            </a:r>
          </a:p>
          <a:p>
            <a:endParaRPr lang="en-US" dirty="0">
              <a:hlinkClick r:id="" action="ppaction://noaction"/>
            </a:endParaRPr>
          </a:p>
          <a:p>
            <a:r>
              <a:rPr lang="en-US" dirty="0">
                <a:hlinkClick r:id="" action="ppaction://noaction"/>
              </a:rPr>
              <a:t>http://pan.baidu.com/s/1pJuNp03</a:t>
            </a:r>
            <a:endParaRPr lang="en-US" dirty="0"/>
          </a:p>
          <a:p>
            <a:endParaRPr lang="en-US" dirty="0"/>
          </a:p>
        </p:txBody>
      </p:sp>
    </p:spTree>
    <p:extLst>
      <p:ext uri="{BB962C8B-B14F-4D97-AF65-F5344CB8AC3E}">
        <p14:creationId xmlns:p14="http://schemas.microsoft.com/office/powerpoint/2010/main" val="3436105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4FD5-46D1-4555-8AC1-2692CEA9F979}"/>
              </a:ext>
            </a:extLst>
          </p:cNvPr>
          <p:cNvSpPr>
            <a:spLocks noGrp="1"/>
          </p:cNvSpPr>
          <p:nvPr>
            <p:ph type="title"/>
          </p:nvPr>
        </p:nvSpPr>
        <p:spPr/>
        <p:txBody>
          <a:bodyPr/>
          <a:lstStyle/>
          <a:p>
            <a:r>
              <a:rPr lang="zh-CN" altLang="en-US" dirty="0"/>
              <a:t>哲学、科学、工程</a:t>
            </a:r>
            <a:endParaRPr lang="en-US" dirty="0"/>
          </a:p>
        </p:txBody>
      </p:sp>
      <p:sp>
        <p:nvSpPr>
          <p:cNvPr id="3" name="Content Placeholder 2">
            <a:extLst>
              <a:ext uri="{FF2B5EF4-FFF2-40B4-BE49-F238E27FC236}">
                <a16:creationId xmlns:a16="http://schemas.microsoft.com/office/drawing/2014/main" id="{6944B1D5-7794-47C3-8F2A-3780196FDF74}"/>
              </a:ext>
            </a:extLst>
          </p:cNvPr>
          <p:cNvSpPr>
            <a:spLocks noGrp="1"/>
          </p:cNvSpPr>
          <p:nvPr>
            <p:ph idx="1"/>
          </p:nvPr>
        </p:nvSpPr>
        <p:spPr/>
        <p:txBody>
          <a:bodyPr>
            <a:normAutofit fontScale="62500" lnSpcReduction="20000"/>
          </a:bodyPr>
          <a:lstStyle/>
          <a:p>
            <a:pPr>
              <a:lnSpc>
                <a:spcPct val="120000"/>
              </a:lnSpc>
            </a:pPr>
            <a:r>
              <a:rPr lang="zh-CN" altLang="en-US" dirty="0"/>
              <a:t>哲学家的宗旨是：我思，故我在 </a:t>
            </a:r>
            <a:endParaRPr lang="en-US" altLang="zh-CN" dirty="0"/>
          </a:p>
          <a:p>
            <a:pPr>
              <a:lnSpc>
                <a:spcPct val="120000"/>
              </a:lnSpc>
            </a:pPr>
            <a:r>
              <a:rPr lang="zh-CN" altLang="en-US" dirty="0"/>
              <a:t>科学家的宗旨是：我发现，故我在 </a:t>
            </a:r>
            <a:endParaRPr lang="en-US" altLang="zh-CN" dirty="0"/>
          </a:p>
          <a:p>
            <a:pPr>
              <a:lnSpc>
                <a:spcPct val="120000"/>
              </a:lnSpc>
            </a:pPr>
            <a:r>
              <a:rPr lang="zh-CN" altLang="en-US" dirty="0"/>
              <a:t>工程师的宗旨是：我构建，故我在</a:t>
            </a:r>
            <a:endParaRPr lang="en-US" altLang="zh-CN" dirty="0"/>
          </a:p>
          <a:p>
            <a:pPr>
              <a:lnSpc>
                <a:spcPct val="120000"/>
              </a:lnSpc>
            </a:pPr>
            <a:endParaRPr lang="en-US" altLang="zh-CN" dirty="0"/>
          </a:p>
          <a:p>
            <a:pPr>
              <a:lnSpc>
                <a:spcPct val="120000"/>
              </a:lnSpc>
            </a:pPr>
            <a:r>
              <a:rPr lang="en-US" altLang="zh-CN" dirty="0">
                <a:latin typeface="+mn-ea"/>
              </a:rPr>
              <a:t>Build To Learn</a:t>
            </a:r>
            <a:r>
              <a:rPr lang="zh-CN" altLang="en-US" dirty="0">
                <a:latin typeface="+mn-ea"/>
              </a:rPr>
              <a:t>：开发软件，构建系统的目的是做进一步的试验，试图发现客观规律 或探求某方法的优劣。这些项目经常是科研论文的基础工作。 </a:t>
            </a:r>
            <a:endParaRPr lang="en-US" altLang="zh-CN" dirty="0">
              <a:latin typeface="+mn-ea"/>
            </a:endParaRPr>
          </a:p>
          <a:p>
            <a:pPr>
              <a:lnSpc>
                <a:spcPct val="120000"/>
              </a:lnSpc>
            </a:pPr>
            <a:r>
              <a:rPr lang="en-US" altLang="zh-CN" dirty="0">
                <a:latin typeface="+mn-ea"/>
              </a:rPr>
              <a:t>Build To Show</a:t>
            </a:r>
            <a:r>
              <a:rPr lang="zh-CN" altLang="en-US" dirty="0">
                <a:latin typeface="+mn-ea"/>
              </a:rPr>
              <a:t>：为了突出地展现某个技术的作用，开发一些以演示为目的的软件，这 些项目很吸引眼球，经常获得新闻报道，但是功能未必全面或实用。</a:t>
            </a:r>
            <a:endParaRPr lang="en-US" altLang="zh-CN" dirty="0">
              <a:latin typeface="+mn-ea"/>
            </a:endParaRPr>
          </a:p>
          <a:p>
            <a:pPr>
              <a:lnSpc>
                <a:spcPct val="120000"/>
              </a:lnSpc>
            </a:pPr>
            <a:r>
              <a:rPr lang="en-US" altLang="zh-CN" dirty="0">
                <a:latin typeface="+mn-ea"/>
              </a:rPr>
              <a:t>Build To Serve</a:t>
            </a:r>
            <a:r>
              <a:rPr lang="zh-CN" altLang="en-US" dirty="0">
                <a:latin typeface="+mn-ea"/>
              </a:rPr>
              <a:t>：为了服务一定范围的目标用户而构建的工具等，有时以公开</a:t>
            </a:r>
            <a:r>
              <a:rPr lang="en-US" altLang="zh-CN" dirty="0">
                <a:latin typeface="+mn-ea"/>
              </a:rPr>
              <a:t>SDK</a:t>
            </a:r>
            <a:r>
              <a:rPr lang="zh-CN" altLang="en-US" dirty="0">
                <a:latin typeface="+mn-ea"/>
              </a:rPr>
              <a:t>的 形式发布，让别的研发人员使用。</a:t>
            </a:r>
            <a:endParaRPr lang="en-US" altLang="zh-CN" dirty="0">
              <a:latin typeface="+mn-ea"/>
            </a:endParaRPr>
          </a:p>
          <a:p>
            <a:pPr>
              <a:lnSpc>
                <a:spcPct val="120000"/>
              </a:lnSpc>
            </a:pPr>
            <a:r>
              <a:rPr lang="en-US" altLang="zh-CN" dirty="0">
                <a:latin typeface="+mn-ea"/>
              </a:rPr>
              <a:t>Build To Win</a:t>
            </a:r>
            <a:r>
              <a:rPr lang="zh-CN" altLang="en-US" dirty="0">
                <a:latin typeface="+mn-ea"/>
              </a:rPr>
              <a:t>：以在市场上赢得用户为目标而构建的软件。这也是种种科学发现、技 术突破最好的试金石。</a:t>
            </a:r>
          </a:p>
        </p:txBody>
      </p:sp>
    </p:spTree>
    <p:extLst>
      <p:ext uri="{BB962C8B-B14F-4D97-AF65-F5344CB8AC3E}">
        <p14:creationId xmlns:p14="http://schemas.microsoft.com/office/powerpoint/2010/main" val="38894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23FC39-9A9E-4D31-AE04-27712188C158}"/>
              </a:ext>
            </a:extLst>
          </p:cNvPr>
          <p:cNvPicPr>
            <a:picLocks noChangeAspect="1"/>
          </p:cNvPicPr>
          <p:nvPr/>
        </p:nvPicPr>
        <p:blipFill>
          <a:blip r:embed="rId2"/>
          <a:stretch>
            <a:fillRect/>
          </a:stretch>
        </p:blipFill>
        <p:spPr>
          <a:xfrm>
            <a:off x="1524000" y="1676400"/>
            <a:ext cx="9144000" cy="4623227"/>
          </a:xfrm>
          <a:prstGeom prst="rect">
            <a:avLst/>
          </a:prstGeom>
        </p:spPr>
      </p:pic>
      <p:sp>
        <p:nvSpPr>
          <p:cNvPr id="14" name="Title 1">
            <a:extLst>
              <a:ext uri="{FF2B5EF4-FFF2-40B4-BE49-F238E27FC236}">
                <a16:creationId xmlns:a16="http://schemas.microsoft.com/office/drawing/2014/main" id="{D9414AD9-E62D-4F19-8526-ECEB4502AD26}"/>
              </a:ext>
            </a:extLst>
          </p:cNvPr>
          <p:cNvSpPr>
            <a:spLocks noGrp="1"/>
          </p:cNvSpPr>
          <p:nvPr>
            <p:ph type="title"/>
          </p:nvPr>
        </p:nvSpPr>
        <p:spPr>
          <a:xfrm>
            <a:off x="1981200" y="155448"/>
            <a:ext cx="8229600" cy="1252728"/>
          </a:xfrm>
        </p:spPr>
        <p:txBody>
          <a:bodyPr/>
          <a:lstStyle/>
          <a:p>
            <a:r>
              <a:rPr lang="zh-CN" altLang="en-US" dirty="0"/>
              <a:t>知识领域</a:t>
            </a:r>
            <a:endParaRPr lang="en-US" dirty="0"/>
          </a:p>
        </p:txBody>
      </p:sp>
    </p:spTree>
    <p:extLst>
      <p:ext uri="{BB962C8B-B14F-4D97-AF65-F5344CB8AC3E}">
        <p14:creationId xmlns:p14="http://schemas.microsoft.com/office/powerpoint/2010/main" val="195721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内容占位符 3">
            <a:extLst>
              <a:ext uri="{FF2B5EF4-FFF2-40B4-BE49-F238E27FC236}">
                <a16:creationId xmlns:a16="http://schemas.microsoft.com/office/drawing/2014/main" id="{6A996DF3-6E91-4988-B82A-25D80F35FE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74926" y="1108076"/>
            <a:ext cx="2841625" cy="3040063"/>
          </a:xfrm>
        </p:spPr>
      </p:pic>
      <p:pic>
        <p:nvPicPr>
          <p:cNvPr id="35842" name="图片 4">
            <a:extLst>
              <a:ext uri="{FF2B5EF4-FFF2-40B4-BE49-F238E27FC236}">
                <a16:creationId xmlns:a16="http://schemas.microsoft.com/office/drawing/2014/main" id="{7F4B78C6-0BFF-40B4-8059-5EE001364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6" y="4349750"/>
            <a:ext cx="41449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553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软件工程的知识领域</a:t>
            </a:r>
            <a:endParaRPr lang="en-US" dirty="0"/>
          </a:p>
        </p:txBody>
      </p:sp>
      <p:sp>
        <p:nvSpPr>
          <p:cNvPr id="3" name="Content Placeholder 2"/>
          <p:cNvSpPr>
            <a:spLocks noGrp="1"/>
          </p:cNvSpPr>
          <p:nvPr>
            <p:ph idx="1"/>
          </p:nvPr>
        </p:nvSpPr>
        <p:spPr/>
        <p:txBody>
          <a:bodyPr>
            <a:normAutofit fontScale="85000" lnSpcReduction="20000"/>
          </a:bodyPr>
          <a:lstStyle/>
          <a:p>
            <a:r>
              <a:rPr lang="zh-CN" altLang="en-US" dirty="0"/>
              <a:t>软件工程的三大类基础知识领域：</a:t>
            </a:r>
            <a:endParaRPr lang="en-US" altLang="zh-CN" dirty="0"/>
          </a:p>
          <a:p>
            <a:pPr lvl="1"/>
            <a:r>
              <a:rPr lang="zh-CN" altLang="en-US" dirty="0"/>
              <a:t>计算机基础；数学基础；工程基础。</a:t>
            </a:r>
            <a:endParaRPr lang="en-US" altLang="zh-CN" dirty="0"/>
          </a:p>
          <a:p>
            <a:r>
              <a:rPr lang="zh-CN" altLang="en-US" dirty="0"/>
              <a:t>软件工程这个学科包含了</a:t>
            </a:r>
            <a:r>
              <a:rPr lang="en-US" dirty="0"/>
              <a:t>12</a:t>
            </a:r>
            <a:r>
              <a:rPr lang="zh-CN" altLang="en-US" dirty="0"/>
              <a:t>个知识领域 （</a:t>
            </a:r>
            <a:r>
              <a:rPr lang="en-US" dirty="0"/>
              <a:t>Knowledge Area</a:t>
            </a:r>
            <a:r>
              <a:rPr lang="zh-CN" altLang="en-US" dirty="0"/>
              <a:t>，</a:t>
            </a:r>
            <a:r>
              <a:rPr lang="en-US" dirty="0"/>
              <a:t>KA</a:t>
            </a:r>
            <a:r>
              <a:rPr lang="zh-CN" altLang="en-US" dirty="0"/>
              <a:t>）：</a:t>
            </a:r>
            <a:endParaRPr lang="en-US" dirty="0"/>
          </a:p>
          <a:p>
            <a:pPr lvl="1"/>
            <a:r>
              <a:rPr lang="en-US" dirty="0"/>
              <a:t>Software Requirements</a:t>
            </a:r>
          </a:p>
          <a:p>
            <a:pPr lvl="1"/>
            <a:r>
              <a:rPr lang="en-US" dirty="0"/>
              <a:t>Software Design</a:t>
            </a:r>
          </a:p>
          <a:p>
            <a:pPr lvl="1"/>
            <a:r>
              <a:rPr lang="en-US" dirty="0"/>
              <a:t>Software Construction</a:t>
            </a:r>
          </a:p>
          <a:p>
            <a:pPr lvl="1"/>
            <a:r>
              <a:rPr lang="en-US" dirty="0"/>
              <a:t>Software Testing</a:t>
            </a:r>
          </a:p>
          <a:p>
            <a:pPr lvl="1"/>
            <a:r>
              <a:rPr lang="en-US" dirty="0"/>
              <a:t>Software Maintenance</a:t>
            </a:r>
          </a:p>
          <a:p>
            <a:pPr lvl="1"/>
            <a:r>
              <a:rPr lang="en-US" dirty="0"/>
              <a:t>Software Configuration Management</a:t>
            </a:r>
          </a:p>
          <a:p>
            <a:pPr lvl="1"/>
            <a:r>
              <a:rPr lang="en-US" dirty="0"/>
              <a:t>Software Engineering Management</a:t>
            </a:r>
          </a:p>
          <a:p>
            <a:pPr lvl="1"/>
            <a:r>
              <a:rPr lang="en-US" dirty="0"/>
              <a:t>Software Engineering Process</a:t>
            </a:r>
          </a:p>
          <a:p>
            <a:pPr lvl="1"/>
            <a:r>
              <a:rPr lang="en-US" dirty="0"/>
              <a:t>Software Engineering Models and Methods</a:t>
            </a:r>
          </a:p>
          <a:p>
            <a:pPr lvl="1"/>
            <a:r>
              <a:rPr lang="en-US" dirty="0"/>
              <a:t>Software Quality</a:t>
            </a:r>
          </a:p>
          <a:p>
            <a:pPr lvl="1"/>
            <a:r>
              <a:rPr lang="en-US" dirty="0"/>
              <a:t>Software Engineering Professional Practice</a:t>
            </a:r>
          </a:p>
          <a:p>
            <a:pPr lvl="1"/>
            <a:r>
              <a:rPr lang="en-US" dirty="0"/>
              <a:t>Software Engineering Economics</a:t>
            </a:r>
          </a:p>
        </p:txBody>
      </p:sp>
    </p:spTree>
    <p:extLst>
      <p:ext uri="{BB962C8B-B14F-4D97-AF65-F5344CB8AC3E}">
        <p14:creationId xmlns:p14="http://schemas.microsoft.com/office/powerpoint/2010/main" val="905460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1AFA-30C0-4DAF-A7BF-4F4B50CDA3FE}"/>
              </a:ext>
            </a:extLst>
          </p:cNvPr>
          <p:cNvSpPr>
            <a:spLocks noGrp="1"/>
          </p:cNvSpPr>
          <p:nvPr>
            <p:ph type="title"/>
          </p:nvPr>
        </p:nvSpPr>
        <p:spPr/>
        <p:txBody>
          <a:bodyPr/>
          <a:lstStyle/>
          <a:p>
            <a:r>
              <a:rPr lang="zh-CN" altLang="en-US" dirty="0"/>
              <a:t>软件工程的规律</a:t>
            </a:r>
            <a:endParaRPr lang="en-US" dirty="0"/>
          </a:p>
        </p:txBody>
      </p:sp>
      <p:sp>
        <p:nvSpPr>
          <p:cNvPr id="3" name="Content Placeholder 2">
            <a:extLst>
              <a:ext uri="{FF2B5EF4-FFF2-40B4-BE49-F238E27FC236}">
                <a16:creationId xmlns:a16="http://schemas.microsoft.com/office/drawing/2014/main" id="{67053C4F-420C-45C2-97BC-F7BCEA9BF982}"/>
              </a:ext>
            </a:extLst>
          </p:cNvPr>
          <p:cNvSpPr>
            <a:spLocks noGrp="1"/>
          </p:cNvSpPr>
          <p:nvPr>
            <p:ph idx="1"/>
          </p:nvPr>
        </p:nvSpPr>
        <p:spPr/>
        <p:txBody>
          <a:bodyPr/>
          <a:lstStyle/>
          <a:p>
            <a:r>
              <a:rPr lang="zh-CN" altLang="en-US" dirty="0"/>
              <a:t>没有银弹： “不会有任何单一软件工程上的突破，能够让程序开发的生产力得到一个数量级（</a:t>
            </a:r>
            <a:r>
              <a:rPr lang="en-US" dirty="0"/>
              <a:t>10</a:t>
            </a:r>
            <a:r>
              <a:rPr lang="zh-CN" altLang="en-US" dirty="0"/>
              <a:t>倍）的提升。”</a:t>
            </a:r>
            <a:r>
              <a:rPr lang="en-US" dirty="0"/>
              <a:t> </a:t>
            </a:r>
          </a:p>
          <a:p>
            <a:r>
              <a:rPr lang="zh-CN" altLang="en-US" dirty="0"/>
              <a:t>如果多种软件工程上的突破结合起来，能否让软件开发的效率得到</a:t>
            </a:r>
            <a:r>
              <a:rPr lang="en-US" dirty="0"/>
              <a:t>10</a:t>
            </a:r>
            <a:r>
              <a:rPr lang="zh-CN" altLang="en-US" dirty="0"/>
              <a:t>倍的提高呢？</a:t>
            </a:r>
            <a:endParaRPr lang="en-US" dirty="0"/>
          </a:p>
        </p:txBody>
      </p:sp>
    </p:spTree>
    <p:extLst>
      <p:ext uri="{BB962C8B-B14F-4D97-AF65-F5344CB8AC3E}">
        <p14:creationId xmlns:p14="http://schemas.microsoft.com/office/powerpoint/2010/main" val="2338638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1AFA-30C0-4DAF-A7BF-4F4B50CDA3FE}"/>
              </a:ext>
            </a:extLst>
          </p:cNvPr>
          <p:cNvSpPr>
            <a:spLocks noGrp="1"/>
          </p:cNvSpPr>
          <p:nvPr>
            <p:ph type="title"/>
          </p:nvPr>
        </p:nvSpPr>
        <p:spPr/>
        <p:txBody>
          <a:bodyPr/>
          <a:lstStyle/>
          <a:p>
            <a:r>
              <a:rPr lang="zh-CN" altLang="en-US" dirty="0"/>
              <a:t>软件工程的规律</a:t>
            </a:r>
            <a:endParaRPr lang="en-US" dirty="0"/>
          </a:p>
        </p:txBody>
      </p:sp>
      <p:sp>
        <p:nvSpPr>
          <p:cNvPr id="3" name="Content Placeholder 2">
            <a:extLst>
              <a:ext uri="{FF2B5EF4-FFF2-40B4-BE49-F238E27FC236}">
                <a16:creationId xmlns:a16="http://schemas.microsoft.com/office/drawing/2014/main" id="{67053C4F-420C-45C2-97BC-F7BCEA9BF982}"/>
              </a:ext>
            </a:extLst>
          </p:cNvPr>
          <p:cNvSpPr>
            <a:spLocks noGrp="1"/>
          </p:cNvSpPr>
          <p:nvPr>
            <p:ph idx="1"/>
          </p:nvPr>
        </p:nvSpPr>
        <p:spPr>
          <a:xfrm>
            <a:off x="1981200" y="1775192"/>
            <a:ext cx="5715000" cy="4625609"/>
          </a:xfrm>
        </p:spPr>
        <p:txBody>
          <a:bodyPr>
            <a:normAutofit/>
          </a:bodyPr>
          <a:lstStyle/>
          <a:p>
            <a:r>
              <a:rPr lang="zh-CN" altLang="en-US" dirty="0"/>
              <a:t>时间估计霍夫斯塔特定律：</a:t>
            </a:r>
            <a:endParaRPr lang="en-US" altLang="zh-CN" dirty="0"/>
          </a:p>
          <a:p>
            <a:pPr lvl="1"/>
            <a:r>
              <a:rPr lang="zh-CN" altLang="en-US" b="1" dirty="0"/>
              <a:t>实际时间总是比预期要长，即便你考虑到了霍夫斯塔特定律。</a:t>
            </a:r>
            <a:endParaRPr lang="en-US" altLang="zh-CN" b="1" dirty="0"/>
          </a:p>
          <a:p>
            <a:pPr lvl="1"/>
            <a:r>
              <a:rPr lang="zh-CN" altLang="en-US" dirty="0"/>
              <a:t>这个规律如何应用到实际中呢？</a:t>
            </a:r>
            <a:endParaRPr lang="en-US" dirty="0"/>
          </a:p>
          <a:p>
            <a:endParaRPr lang="en-US" altLang="zh-CN" dirty="0"/>
          </a:p>
          <a:p>
            <a:r>
              <a:rPr lang="zh-CN" altLang="en-US" dirty="0"/>
              <a:t>增加人手：</a:t>
            </a:r>
            <a:endParaRPr lang="en-US" altLang="zh-CN" dirty="0"/>
          </a:p>
          <a:p>
            <a:pPr lvl="1"/>
            <a:r>
              <a:rPr lang="zh-CN" altLang="en-US" b="1" dirty="0"/>
              <a:t>向进度落后的项目中增加人员，会让项目更加落后。</a:t>
            </a:r>
            <a:endParaRPr lang="en-US" altLang="zh-CN" b="1" dirty="0"/>
          </a:p>
          <a:p>
            <a:pPr lvl="1"/>
            <a:r>
              <a:rPr lang="zh-CN" altLang="en-US" dirty="0"/>
              <a:t>有数量的关系么？</a:t>
            </a:r>
            <a:endParaRPr lang="en-US" altLang="zh-CN" dirty="0"/>
          </a:p>
          <a:p>
            <a:pPr lvl="1"/>
            <a:r>
              <a:rPr lang="zh-CN" altLang="en-US" dirty="0"/>
              <a:t>如果是增加专家呢？</a:t>
            </a:r>
            <a:endParaRPr lang="en-US" altLang="zh-CN" dirty="0"/>
          </a:p>
          <a:p>
            <a:pPr lvl="1"/>
            <a:r>
              <a:rPr lang="zh-CN" altLang="en-US" dirty="0"/>
              <a:t>搞 </a:t>
            </a:r>
            <a:r>
              <a:rPr lang="en-US" altLang="zh-CN" dirty="0"/>
              <a:t>996 </a:t>
            </a:r>
            <a:r>
              <a:rPr lang="zh-CN" altLang="en-US" dirty="0"/>
              <a:t>呢？</a:t>
            </a:r>
            <a:endParaRPr lang="en-US" dirty="0"/>
          </a:p>
          <a:p>
            <a:endParaRPr lang="en-US" dirty="0"/>
          </a:p>
        </p:txBody>
      </p:sp>
      <p:pic>
        <p:nvPicPr>
          <p:cNvPr id="5122" name="Picture 2" descr="Hofstadter2002.jpg">
            <a:extLst>
              <a:ext uri="{FF2B5EF4-FFF2-40B4-BE49-F238E27FC236}">
                <a16:creationId xmlns:a16="http://schemas.microsoft.com/office/drawing/2014/main" id="{6F4FBE6D-6CA7-445A-8621-691E14784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394" y="1600200"/>
            <a:ext cx="1458407" cy="1809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del, Escher, Bach (first edition).jpg">
            <a:extLst>
              <a:ext uri="{FF2B5EF4-FFF2-40B4-BE49-F238E27FC236}">
                <a16:creationId xmlns:a16="http://schemas.microsoft.com/office/drawing/2014/main" id="{50F77647-09B8-4F65-AF81-67D876EEA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800" y="1600200"/>
            <a:ext cx="127000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âLeonard hofstadterâçå¾çæç´¢ç»æ">
            <a:extLst>
              <a:ext uri="{FF2B5EF4-FFF2-40B4-BE49-F238E27FC236}">
                <a16:creationId xmlns:a16="http://schemas.microsoft.com/office/drawing/2014/main" id="{34ACDF57-80AE-4A5B-A128-EF5782F7A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2393" y="5410200"/>
            <a:ext cx="19050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37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A824-EB53-4D94-AD9A-7DB7E6F42DAC}"/>
              </a:ext>
            </a:extLst>
          </p:cNvPr>
          <p:cNvSpPr>
            <a:spLocks noGrp="1"/>
          </p:cNvSpPr>
          <p:nvPr>
            <p:ph type="title"/>
          </p:nvPr>
        </p:nvSpPr>
        <p:spPr/>
        <p:txBody>
          <a:bodyPr/>
          <a:lstStyle/>
          <a:p>
            <a:r>
              <a:rPr lang="zh-CN" altLang="en-US" dirty="0"/>
              <a:t>规律</a:t>
            </a:r>
            <a:r>
              <a:rPr lang="en-US" altLang="zh-CN" dirty="0"/>
              <a:t>…</a:t>
            </a:r>
            <a:endParaRPr lang="en-US" dirty="0"/>
          </a:p>
        </p:txBody>
      </p:sp>
      <p:sp>
        <p:nvSpPr>
          <p:cNvPr id="3" name="Content Placeholder 2">
            <a:extLst>
              <a:ext uri="{FF2B5EF4-FFF2-40B4-BE49-F238E27FC236}">
                <a16:creationId xmlns:a16="http://schemas.microsoft.com/office/drawing/2014/main" id="{DDDF9A79-8643-4F82-A55C-FF3B4DBAD4B2}"/>
              </a:ext>
            </a:extLst>
          </p:cNvPr>
          <p:cNvSpPr>
            <a:spLocks noGrp="1"/>
          </p:cNvSpPr>
          <p:nvPr>
            <p:ph idx="1"/>
          </p:nvPr>
        </p:nvSpPr>
        <p:spPr/>
        <p:txBody>
          <a:bodyPr>
            <a:normAutofit/>
          </a:bodyPr>
          <a:lstStyle/>
          <a:p>
            <a:r>
              <a:rPr lang="zh-CN" altLang="en-US" dirty="0"/>
              <a:t>发展于</a:t>
            </a:r>
            <a:r>
              <a:rPr lang="en-US" dirty="0"/>
              <a:t>1980 </a:t>
            </a:r>
            <a:r>
              <a:rPr lang="zh-CN" altLang="en-US" dirty="0"/>
              <a:t>年代的</a:t>
            </a:r>
            <a:r>
              <a:rPr lang="en-US" dirty="0" err="1"/>
              <a:t>Cocomo</a:t>
            </a:r>
            <a:r>
              <a:rPr lang="en-US" dirty="0"/>
              <a:t> </a:t>
            </a:r>
            <a:r>
              <a:rPr lang="zh-CN" altLang="en-US" dirty="0"/>
              <a:t>模型，认为某种项目的时间花费（人月）遵守这样的公式：</a:t>
            </a:r>
            <a:endParaRPr lang="en-US" dirty="0"/>
          </a:p>
          <a:p>
            <a:pPr lvl="1"/>
            <a:r>
              <a:rPr lang="en-US" b="1" dirty="0"/>
              <a:t>	Person*Month = 2.4 * </a:t>
            </a:r>
            <a:r>
              <a:rPr lang="en-US" b="1" dirty="0" err="1"/>
              <a:t>KLoC</a:t>
            </a:r>
            <a:r>
              <a:rPr lang="en-US" b="1" dirty="0"/>
              <a:t> </a:t>
            </a:r>
            <a:r>
              <a:rPr lang="en-US" b="1" baseline="30000" dirty="0"/>
              <a:t>1.05</a:t>
            </a:r>
            <a:r>
              <a:rPr lang="en-US" b="1" dirty="0"/>
              <a:t> </a:t>
            </a:r>
          </a:p>
          <a:p>
            <a:r>
              <a:rPr lang="zh-CN" altLang="en-US" dirty="0"/>
              <a:t>其中，</a:t>
            </a:r>
            <a:r>
              <a:rPr lang="en-US" dirty="0" err="1"/>
              <a:t>KLoC</a:t>
            </a:r>
            <a:r>
              <a:rPr lang="en-US" dirty="0"/>
              <a:t> </a:t>
            </a:r>
            <a:r>
              <a:rPr lang="zh-CN" altLang="en-US" dirty="0"/>
              <a:t>表示一千行代码，例如，如果估计的代码量是</a:t>
            </a:r>
            <a:r>
              <a:rPr lang="en-US" dirty="0"/>
              <a:t>10</a:t>
            </a:r>
            <a:r>
              <a:rPr lang="zh-CN" altLang="en-US" dirty="0"/>
              <a:t>万行（</a:t>
            </a:r>
            <a:r>
              <a:rPr lang="en-US" dirty="0" err="1"/>
              <a:t>KLoC</a:t>
            </a:r>
            <a:r>
              <a:rPr lang="en-US" dirty="0"/>
              <a:t> =100</a:t>
            </a:r>
            <a:r>
              <a:rPr lang="zh-CN" altLang="en-US" dirty="0"/>
              <a:t>），那么时间花费就是</a:t>
            </a:r>
            <a:r>
              <a:rPr lang="en-US" dirty="0"/>
              <a:t> 2.4*100</a:t>
            </a:r>
            <a:r>
              <a:rPr lang="en-US" baseline="30000" dirty="0"/>
              <a:t>1.05</a:t>
            </a:r>
            <a:r>
              <a:rPr lang="en-US" dirty="0"/>
              <a:t> = 302 </a:t>
            </a:r>
            <a:r>
              <a:rPr lang="zh-CN" altLang="en-US" dirty="0"/>
              <a:t>人月。</a:t>
            </a:r>
            <a:endParaRPr lang="en-US" altLang="zh-CN" dirty="0"/>
          </a:p>
          <a:p>
            <a:r>
              <a:rPr lang="zh-CN" altLang="en-US" dirty="0"/>
              <a:t>如果你的团队有</a:t>
            </a:r>
            <a:r>
              <a:rPr lang="en-US" dirty="0"/>
              <a:t>15</a:t>
            </a:r>
            <a:r>
              <a:rPr lang="zh-CN" altLang="en-US" dirty="0"/>
              <a:t>人，那就要花</a:t>
            </a:r>
            <a:r>
              <a:rPr lang="en-US" dirty="0"/>
              <a:t>20</a:t>
            </a:r>
            <a:r>
              <a:rPr lang="zh-CN" altLang="en-US" dirty="0"/>
              <a:t>个月的时间。在</a:t>
            </a:r>
            <a:r>
              <a:rPr lang="en-US" dirty="0"/>
              <a:t>201</a:t>
            </a:r>
            <a:r>
              <a:rPr lang="en-US" altLang="zh-CN" dirty="0"/>
              <a:t>9</a:t>
            </a:r>
            <a:r>
              <a:rPr lang="zh-CN" altLang="en-US" dirty="0"/>
              <a:t>年的实际项目中，项目经理真的会用</a:t>
            </a:r>
            <a:r>
              <a:rPr lang="en-US" dirty="0"/>
              <a:t> 2.4</a:t>
            </a:r>
            <a:r>
              <a:rPr lang="zh-CN" altLang="en-US" dirty="0"/>
              <a:t>，和</a:t>
            </a:r>
            <a:r>
              <a:rPr lang="en-US" dirty="0"/>
              <a:t>1.05 </a:t>
            </a:r>
            <a:r>
              <a:rPr lang="zh-CN" altLang="en-US" dirty="0"/>
              <a:t>来进行计算么？</a:t>
            </a:r>
            <a:endParaRPr lang="en-US" dirty="0"/>
          </a:p>
        </p:txBody>
      </p:sp>
    </p:spTree>
    <p:extLst>
      <p:ext uri="{BB962C8B-B14F-4D97-AF65-F5344CB8AC3E}">
        <p14:creationId xmlns:p14="http://schemas.microsoft.com/office/powerpoint/2010/main" val="3875081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57B8-22E0-4EF8-878A-829B98F5E0B2}"/>
              </a:ext>
            </a:extLst>
          </p:cNvPr>
          <p:cNvSpPr>
            <a:spLocks noGrp="1"/>
          </p:cNvSpPr>
          <p:nvPr>
            <p:ph type="title"/>
          </p:nvPr>
        </p:nvSpPr>
        <p:spPr/>
        <p:txBody>
          <a:bodyPr/>
          <a:lstStyle/>
          <a:p>
            <a:r>
              <a:rPr lang="zh-CN" altLang="en-US" dirty="0"/>
              <a:t>规律</a:t>
            </a:r>
            <a:r>
              <a:rPr lang="en-US" altLang="zh-CN" dirty="0"/>
              <a:t>?…</a:t>
            </a:r>
            <a:endParaRPr lang="en-US" dirty="0"/>
          </a:p>
        </p:txBody>
      </p:sp>
      <p:pic>
        <p:nvPicPr>
          <p:cNvPr id="6146" name="Picture 2" descr="âæºæ¿  ä¸çº¿  åå°âçå¾çæç´¢ç»æ">
            <a:extLst>
              <a:ext uri="{FF2B5EF4-FFF2-40B4-BE49-F238E27FC236}">
                <a16:creationId xmlns:a16="http://schemas.microsoft.com/office/drawing/2014/main" id="{91D9FA36-CAA6-45F6-B310-847B96A6DA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2201" y="17526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âæºæ¿  ä¸çº¿  åå°âçå¾çæç´¢ç»æ">
            <a:extLst>
              <a:ext uri="{FF2B5EF4-FFF2-40B4-BE49-F238E27FC236}">
                <a16:creationId xmlns:a16="http://schemas.microsoft.com/office/drawing/2014/main" id="{31DB50DD-322B-4430-9628-84B3DB872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925" y="17526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âæºæ¿  ä¸çº¿  åå°âçå¾çæç´¢ç»æ">
            <a:extLst>
              <a:ext uri="{FF2B5EF4-FFF2-40B4-BE49-F238E27FC236}">
                <a16:creationId xmlns:a16="http://schemas.microsoft.com/office/drawing/2014/main" id="{EE635FB0-4BD1-4C27-A2A5-9B2649677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1752601"/>
            <a:ext cx="26479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ç¸å³å¾ç">
            <a:extLst>
              <a:ext uri="{FF2B5EF4-FFF2-40B4-BE49-F238E27FC236}">
                <a16:creationId xmlns:a16="http://schemas.microsoft.com/office/drawing/2014/main" id="{8FFE880B-084D-4A1E-AD38-9FC1B9D54D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5947" y="4114801"/>
            <a:ext cx="4460106" cy="250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02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1AFA-30C0-4DAF-A7BF-4F4B50CDA3FE}"/>
              </a:ext>
            </a:extLst>
          </p:cNvPr>
          <p:cNvSpPr>
            <a:spLocks noGrp="1"/>
          </p:cNvSpPr>
          <p:nvPr>
            <p:ph type="title"/>
          </p:nvPr>
        </p:nvSpPr>
        <p:spPr/>
        <p:txBody>
          <a:bodyPr/>
          <a:lstStyle/>
          <a:p>
            <a:r>
              <a:rPr lang="zh-CN" altLang="en-US" dirty="0"/>
              <a:t>如何发现，掌握规律</a:t>
            </a:r>
            <a:endParaRPr lang="en-US" dirty="0"/>
          </a:p>
        </p:txBody>
      </p:sp>
      <p:sp>
        <p:nvSpPr>
          <p:cNvPr id="3" name="Content Placeholder 2">
            <a:extLst>
              <a:ext uri="{FF2B5EF4-FFF2-40B4-BE49-F238E27FC236}">
                <a16:creationId xmlns:a16="http://schemas.microsoft.com/office/drawing/2014/main" id="{67053C4F-420C-45C2-97BC-F7BCEA9BF982}"/>
              </a:ext>
            </a:extLst>
          </p:cNvPr>
          <p:cNvSpPr>
            <a:spLocks noGrp="1"/>
          </p:cNvSpPr>
          <p:nvPr>
            <p:ph idx="1"/>
          </p:nvPr>
        </p:nvSpPr>
        <p:spPr/>
        <p:txBody>
          <a:bodyPr>
            <a:normAutofit/>
          </a:bodyPr>
          <a:lstStyle/>
          <a:p>
            <a:pPr marL="118872" indent="0">
              <a:buNone/>
            </a:pPr>
            <a:r>
              <a:rPr lang="zh-CN" altLang="en-US" dirty="0"/>
              <a:t>软件工程有很多名词和概念</a:t>
            </a:r>
            <a:endParaRPr lang="en-US" altLang="zh-CN" dirty="0"/>
          </a:p>
          <a:p>
            <a:endParaRPr lang="en-US" altLang="zh-CN" dirty="0"/>
          </a:p>
          <a:p>
            <a:r>
              <a:rPr lang="zh-CN" altLang="en-US" sz="2800" dirty="0"/>
              <a:t>“你可以知道一种鸟的名字在全世界各种语言中怎么说，但是说完之后，你还是不了解这个鸟。 所以我们要观察这个鸟的行动 </a:t>
            </a:r>
            <a:r>
              <a:rPr lang="en-US" sz="2800" dirty="0"/>
              <a:t>– </a:t>
            </a:r>
            <a:r>
              <a:rPr lang="zh-CN" altLang="en-US" sz="2800" dirty="0"/>
              <a:t>这才是最重要的。” </a:t>
            </a:r>
            <a:endParaRPr lang="en-US" altLang="zh-CN" sz="2800" dirty="0"/>
          </a:p>
          <a:p>
            <a:pPr marL="118872" indent="0" algn="r">
              <a:buNone/>
            </a:pPr>
            <a:r>
              <a:rPr lang="en-US" altLang="zh-CN" sz="2800" dirty="0">
                <a:hlinkClick r:id="rId2"/>
              </a:rPr>
              <a:t>Richard Feynman</a:t>
            </a:r>
            <a:r>
              <a:rPr lang="zh-CN" altLang="en-US" sz="2800" dirty="0"/>
              <a:t>（</a:t>
            </a:r>
            <a:r>
              <a:rPr lang="en-US" altLang="zh-CN" sz="2800" dirty="0"/>
              <a:t>video</a:t>
            </a:r>
            <a:r>
              <a:rPr lang="zh-CN" altLang="en-US" sz="2800" dirty="0"/>
              <a:t>）</a:t>
            </a:r>
            <a:endParaRPr lang="en-US" altLang="zh-CN" sz="2800" dirty="0"/>
          </a:p>
          <a:p>
            <a:r>
              <a:rPr lang="zh-CN" altLang="en-US" dirty="0"/>
              <a:t>如何研究规律？</a:t>
            </a:r>
            <a:endParaRPr lang="en-US" altLang="zh-CN" dirty="0"/>
          </a:p>
          <a:p>
            <a:pPr lvl="1"/>
            <a:r>
              <a:rPr lang="zh-CN" altLang="en-US" dirty="0"/>
              <a:t>观察它的行动</a:t>
            </a:r>
            <a:endParaRPr lang="en-US" altLang="zh-CN" dirty="0"/>
          </a:p>
          <a:p>
            <a:pPr lvl="1"/>
            <a:r>
              <a:rPr lang="en-US" dirty="0"/>
              <a:t>Learning by doing. </a:t>
            </a:r>
          </a:p>
        </p:txBody>
      </p:sp>
    </p:spTree>
    <p:extLst>
      <p:ext uri="{BB962C8B-B14F-4D97-AF65-F5344CB8AC3E}">
        <p14:creationId xmlns:p14="http://schemas.microsoft.com/office/powerpoint/2010/main" val="483435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软件工程的学术研究</a:t>
            </a:r>
            <a:endParaRPr lang="en-US" dirty="0"/>
          </a:p>
        </p:txBody>
      </p:sp>
      <p:sp>
        <p:nvSpPr>
          <p:cNvPr id="3" name="Content Placeholder 2"/>
          <p:cNvSpPr>
            <a:spLocks noGrp="1"/>
          </p:cNvSpPr>
          <p:nvPr>
            <p:ph idx="1"/>
          </p:nvPr>
        </p:nvSpPr>
        <p:spPr/>
        <p:txBody>
          <a:bodyPr>
            <a:normAutofit/>
          </a:bodyPr>
          <a:lstStyle/>
          <a:p>
            <a:r>
              <a:rPr lang="zh-CN" altLang="en-US" dirty="0"/>
              <a:t>由任课老师补充，不是本教程的重点</a:t>
            </a:r>
            <a:endParaRPr lang="en-US" altLang="zh-CN" dirty="0"/>
          </a:p>
          <a:p>
            <a:pPr lvl="1"/>
            <a:r>
              <a:rPr lang="zh-CN" altLang="en-US" dirty="0">
                <a:hlinkClick r:id="rId2"/>
              </a:rPr>
              <a:t>会议 </a:t>
            </a:r>
            <a:r>
              <a:rPr lang="en-US" altLang="zh-CN" dirty="0">
                <a:hlinkClick r:id="rId2"/>
              </a:rPr>
              <a:t>&amp; </a:t>
            </a:r>
            <a:r>
              <a:rPr lang="zh-CN" altLang="en-US" dirty="0">
                <a:hlinkClick r:id="rId2"/>
              </a:rPr>
              <a:t>期刊</a:t>
            </a:r>
            <a:endParaRPr lang="en-US" altLang="zh-CN" dirty="0"/>
          </a:p>
          <a:p>
            <a:r>
              <a:rPr lang="zh-CN" altLang="en-US" dirty="0"/>
              <a:t>前沿会议</a:t>
            </a:r>
            <a:endParaRPr lang="en-US" altLang="zh-CN" dirty="0"/>
          </a:p>
          <a:p>
            <a:pPr lvl="1"/>
            <a:r>
              <a:rPr lang="en-US" sz="2400" dirty="0"/>
              <a:t>ICSE (Intl Conference on Software Engineering)</a:t>
            </a:r>
          </a:p>
          <a:p>
            <a:pPr lvl="1"/>
            <a:r>
              <a:rPr lang="en-US" sz="2400" dirty="0"/>
              <a:t>ESEC/FSE (European Software Eng. Conf &amp; ACM SIGSOFT Symposium on Foundations of Software Eng</a:t>
            </a:r>
            <a:r>
              <a:rPr lang="en-US" altLang="zh-CN" sz="2400" dirty="0"/>
              <a:t>ineering</a:t>
            </a:r>
            <a:r>
              <a:rPr lang="en-US" sz="2400" dirty="0"/>
              <a:t>)</a:t>
            </a:r>
          </a:p>
          <a:p>
            <a:pPr lvl="1"/>
            <a:r>
              <a:rPr lang="en-US" sz="2400" dirty="0"/>
              <a:t>ASE (Intl Conf on Automated Software Engineering)</a:t>
            </a:r>
          </a:p>
        </p:txBody>
      </p:sp>
    </p:spTree>
    <p:extLst>
      <p:ext uri="{BB962C8B-B14F-4D97-AF65-F5344CB8AC3E}">
        <p14:creationId xmlns:p14="http://schemas.microsoft.com/office/powerpoint/2010/main" val="7674240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0009" y="90297"/>
            <a:ext cx="8229600" cy="1252728"/>
          </a:xfrm>
        </p:spPr>
        <p:txBody>
          <a:bodyPr/>
          <a:lstStyle/>
          <a:p>
            <a:r>
              <a:rPr lang="en-US" dirty="0"/>
              <a:t>“</a:t>
            </a:r>
            <a:r>
              <a:rPr lang="zh-CN" altLang="en-US" dirty="0"/>
              <a:t>工程</a:t>
            </a:r>
            <a:r>
              <a:rPr lang="en-US" altLang="zh-CN" dirty="0"/>
              <a:t>”  </a:t>
            </a:r>
            <a:r>
              <a:rPr lang="zh-CN" altLang="en-US" dirty="0"/>
              <a:t>在各种行业都有</a:t>
            </a:r>
            <a:endParaRPr lang="en-US" dirty="0"/>
          </a:p>
        </p:txBody>
      </p:sp>
      <p:sp>
        <p:nvSpPr>
          <p:cNvPr id="3" name="内容占位符 2"/>
          <p:cNvSpPr>
            <a:spLocks noGrp="1"/>
          </p:cNvSpPr>
          <p:nvPr>
            <p:ph idx="1"/>
          </p:nvPr>
        </p:nvSpPr>
        <p:spPr>
          <a:xfrm>
            <a:off x="1981201" y="1775192"/>
            <a:ext cx="1406525" cy="4625609"/>
          </a:xfrm>
        </p:spPr>
        <p:txBody>
          <a:bodyPr>
            <a:normAutofit fontScale="92500" lnSpcReduction="20000"/>
          </a:bodyPr>
          <a:lstStyle/>
          <a:p>
            <a:r>
              <a:rPr lang="zh-CN" altLang="en-US" sz="2000" dirty="0"/>
              <a:t>构想</a:t>
            </a:r>
            <a:endParaRPr lang="en-US" altLang="zh-CN" sz="2000" dirty="0"/>
          </a:p>
          <a:p>
            <a:endParaRPr lang="en-US" altLang="zh-CN" sz="2000" dirty="0"/>
          </a:p>
          <a:p>
            <a:endParaRPr lang="en-US" altLang="zh-CN" sz="2000" dirty="0"/>
          </a:p>
          <a:p>
            <a:r>
              <a:rPr lang="zh-CN" altLang="en-US" sz="2000" dirty="0"/>
              <a:t>分析</a:t>
            </a:r>
            <a:endParaRPr lang="en-US" altLang="zh-CN" sz="2000" dirty="0"/>
          </a:p>
          <a:p>
            <a:endParaRPr lang="en-US" altLang="zh-CN" sz="2000" dirty="0"/>
          </a:p>
          <a:p>
            <a:endParaRPr lang="en-US" altLang="zh-CN" sz="2000" dirty="0"/>
          </a:p>
          <a:p>
            <a:r>
              <a:rPr lang="zh-CN" altLang="en-US" sz="2000" dirty="0"/>
              <a:t>建设</a:t>
            </a:r>
            <a:endParaRPr lang="en-US" altLang="zh-CN" sz="2000" dirty="0"/>
          </a:p>
          <a:p>
            <a:endParaRPr lang="en-US" altLang="zh-CN" sz="2000" dirty="0"/>
          </a:p>
          <a:p>
            <a:endParaRPr lang="en-US" altLang="zh-CN" sz="2000" dirty="0"/>
          </a:p>
          <a:p>
            <a:r>
              <a:rPr lang="zh-CN" altLang="en-US" sz="2000" dirty="0"/>
              <a:t>交付</a:t>
            </a:r>
            <a:endParaRPr lang="en-US" altLang="zh-CN" sz="2000" dirty="0"/>
          </a:p>
          <a:p>
            <a:endParaRPr lang="en-US" sz="2000" dirty="0"/>
          </a:p>
          <a:p>
            <a:endParaRPr lang="en-US" altLang="zh-CN" sz="2000" dirty="0"/>
          </a:p>
          <a:p>
            <a:r>
              <a:rPr lang="zh-CN" altLang="en-US" sz="2000" dirty="0"/>
              <a:t>运行</a:t>
            </a:r>
            <a:endParaRPr lang="en-US" sz="20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1676401"/>
            <a:ext cx="3917218" cy="195860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818981"/>
            <a:ext cx="4013200" cy="2977794"/>
          </a:xfrm>
          <a:prstGeom prst="rect">
            <a:avLst/>
          </a:prstGeom>
        </p:spPr>
      </p:pic>
      <p:pic>
        <p:nvPicPr>
          <p:cNvPr id="6" name="图片 5"/>
          <p:cNvPicPr>
            <a:picLocks noChangeAspect="1"/>
          </p:cNvPicPr>
          <p:nvPr/>
        </p:nvPicPr>
        <p:blipFill>
          <a:blip r:embed="rId5"/>
          <a:stretch>
            <a:fillRect/>
          </a:stretch>
        </p:blipFill>
        <p:spPr>
          <a:xfrm>
            <a:off x="5176838" y="2491715"/>
            <a:ext cx="3819525" cy="25717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1671" y="3468051"/>
            <a:ext cx="3251200" cy="2477414"/>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7097" y="4216781"/>
            <a:ext cx="3340608" cy="2505456"/>
          </a:xfrm>
          <a:prstGeom prst="rect">
            <a:avLst/>
          </a:prstGeom>
        </p:spPr>
      </p:pic>
    </p:spTree>
    <p:extLst>
      <p:ext uri="{BB962C8B-B14F-4D97-AF65-F5344CB8AC3E}">
        <p14:creationId xmlns:p14="http://schemas.microsoft.com/office/powerpoint/2010/main" val="16786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zh-CN" altLang="en-US" dirty="0"/>
              <a:t>作业</a:t>
            </a:r>
            <a:endParaRPr lang="en-US" dirty="0"/>
          </a:p>
        </p:txBody>
      </p:sp>
      <p:sp>
        <p:nvSpPr>
          <p:cNvPr id="29699" name="Content Placeholder 2"/>
          <p:cNvSpPr>
            <a:spLocks noGrp="1"/>
          </p:cNvSpPr>
          <p:nvPr>
            <p:ph idx="1"/>
          </p:nvPr>
        </p:nvSpPr>
        <p:spPr/>
        <p:txBody>
          <a:bodyPr>
            <a:normAutofit fontScale="62500" lnSpcReduction="20000"/>
          </a:bodyPr>
          <a:lstStyle/>
          <a:p>
            <a:pPr marL="118872" indent="0">
              <a:lnSpc>
                <a:spcPct val="120000"/>
              </a:lnSpc>
              <a:buNone/>
            </a:pPr>
            <a:r>
              <a:rPr lang="zh-CN" altLang="en-US" dirty="0"/>
              <a:t>软件有很多种： </a:t>
            </a:r>
            <a:r>
              <a:rPr lang="en-US" dirty="0" err="1"/>
              <a:t>ShrinkWrap</a:t>
            </a:r>
            <a:r>
              <a:rPr lang="en-US" dirty="0"/>
              <a:t>（</a:t>
            </a:r>
            <a:r>
              <a:rPr lang="zh-CN" altLang="en-US" dirty="0"/>
              <a:t>在包装盒子里面的软件）、</a:t>
            </a:r>
            <a:r>
              <a:rPr lang="en-US" dirty="0"/>
              <a:t>Web APP ( </a:t>
            </a:r>
            <a:r>
              <a:rPr lang="zh-CN" altLang="en-US" dirty="0"/>
              <a:t>基于网页的软件）、</a:t>
            </a:r>
            <a:r>
              <a:rPr lang="en-US" dirty="0"/>
              <a:t>Internal Software （</a:t>
            </a:r>
            <a:r>
              <a:rPr lang="zh-CN" altLang="en-US" dirty="0"/>
              <a:t>企业或学校或某组织内部的软件）、</a:t>
            </a:r>
            <a:r>
              <a:rPr lang="en-US" dirty="0"/>
              <a:t>Games（</a:t>
            </a:r>
            <a:r>
              <a:rPr lang="zh-CN" altLang="en-US" dirty="0"/>
              <a:t>游戏）、</a:t>
            </a:r>
            <a:r>
              <a:rPr lang="en-US" dirty="0"/>
              <a:t>Mobile Apps（</a:t>
            </a:r>
            <a:r>
              <a:rPr lang="zh-CN" altLang="en-US" dirty="0"/>
              <a:t>手机应用）、</a:t>
            </a:r>
            <a:r>
              <a:rPr lang="en-US" dirty="0"/>
              <a:t>Operating Systems（</a:t>
            </a:r>
            <a:r>
              <a:rPr lang="zh-CN" altLang="en-US" dirty="0"/>
              <a:t>操作系统）、</a:t>
            </a:r>
            <a:r>
              <a:rPr lang="en-US" dirty="0"/>
              <a:t>Tools（</a:t>
            </a:r>
            <a:r>
              <a:rPr lang="zh-CN" altLang="en-US" dirty="0"/>
              <a:t>工具软件），选取三种软件，请分析它们各自的特点。</a:t>
            </a:r>
            <a:r>
              <a:rPr lang="en-US" altLang="zh-CN" dirty="0"/>
              <a:t> </a:t>
            </a:r>
            <a:endParaRPr lang="zh-CN" altLang="en-US" dirty="0"/>
          </a:p>
          <a:p>
            <a:pPr lvl="1">
              <a:lnSpc>
                <a:spcPct val="120000"/>
              </a:lnSpc>
            </a:pPr>
            <a:r>
              <a:rPr lang="zh-CN" altLang="en-US" sz="2200" dirty="0"/>
              <a:t>这些软件的开发者是怎么说服你（陌生人）成为他们的用户的？他们的目标都是盈利么？他们的目标都是赚取用户的现金么？还是别的？ </a:t>
            </a:r>
          </a:p>
          <a:p>
            <a:pPr lvl="1">
              <a:lnSpc>
                <a:spcPct val="120000"/>
              </a:lnSpc>
            </a:pPr>
            <a:r>
              <a:rPr lang="zh-CN" altLang="en-US" sz="2200" dirty="0"/>
              <a:t>这些软件是如何到你手里的（邮购，下载，互相拷贝</a:t>
            </a:r>
            <a:r>
              <a:rPr lang="en-US" altLang="zh-CN" sz="2200" dirty="0"/>
              <a:t>……</a:t>
            </a:r>
            <a:r>
              <a:rPr lang="zh-CN" altLang="en-US" sz="2200" dirty="0"/>
              <a:t>） </a:t>
            </a:r>
          </a:p>
          <a:p>
            <a:pPr lvl="1">
              <a:lnSpc>
                <a:spcPct val="120000"/>
              </a:lnSpc>
            </a:pPr>
            <a:r>
              <a:rPr lang="zh-CN" altLang="en-US" sz="2200" dirty="0"/>
              <a:t>这些软件有</a:t>
            </a:r>
            <a:r>
              <a:rPr lang="en-US" altLang="zh-CN" sz="2200" dirty="0"/>
              <a:t>Bug </a:t>
            </a:r>
            <a:r>
              <a:rPr lang="zh-CN" altLang="en-US" sz="2200" dirty="0"/>
              <a:t>么？又是如何更新新版本的？ </a:t>
            </a:r>
          </a:p>
          <a:p>
            <a:pPr lvl="1">
              <a:lnSpc>
                <a:spcPct val="120000"/>
              </a:lnSpc>
            </a:pPr>
            <a:r>
              <a:rPr lang="zh-CN" altLang="en-US" sz="2200" dirty="0"/>
              <a:t>此类软件是什么时候开始出现的，同一类型的软件之间是如何竞争的？ 发展趋势如何？</a:t>
            </a:r>
            <a:endParaRPr lang="en-US" sz="2200" dirty="0"/>
          </a:p>
          <a:p>
            <a:pPr lvl="1">
              <a:lnSpc>
                <a:spcPct val="120000"/>
              </a:lnSpc>
            </a:pPr>
            <a:r>
              <a:rPr lang="zh-CN" altLang="en-US" sz="2200" dirty="0"/>
              <a:t>列举你在使用上述软件时观察到的“特殊”现象，它们和硬件有什么不同？这些能说明软件的某些本质特性么？ </a:t>
            </a:r>
            <a:endParaRPr lang="en-US" altLang="zh-CN" sz="2200" dirty="0"/>
          </a:p>
          <a:p>
            <a:pPr lvl="1">
              <a:lnSpc>
                <a:spcPct val="120000"/>
              </a:lnSpc>
            </a:pPr>
            <a:r>
              <a:rPr lang="zh-CN" altLang="en-US" sz="2200" dirty="0"/>
              <a:t>你个人第一次用此类软件是什么时候，你当时是几年级，班主任叫什么？在哪里，什么状态，当时的软件是如何得到的（买的正版，盗版，下载？）</a:t>
            </a:r>
            <a:endParaRPr lang="en-US" altLang="zh-CN" sz="2200" dirty="0"/>
          </a:p>
          <a:p>
            <a:pPr lvl="1">
              <a:lnSpc>
                <a:spcPct val="120000"/>
              </a:lnSpc>
            </a:pPr>
            <a:r>
              <a:rPr lang="zh-CN" altLang="en-US" sz="2200" dirty="0"/>
              <a:t>你是如何精通这软件的？它给你什么好处，坏处？</a:t>
            </a:r>
            <a:endParaRPr lang="en-US" altLang="zh-CN" sz="2200" dirty="0"/>
          </a:p>
          <a:p>
            <a:pPr lvl="1">
              <a:lnSpc>
                <a:spcPct val="120000"/>
              </a:lnSpc>
            </a:pPr>
            <a:r>
              <a:rPr lang="zh-CN" altLang="en-US" sz="2200" dirty="0"/>
              <a:t>你现在还用它么，或者是同类软件的不同品牌，为何？</a:t>
            </a:r>
            <a:endParaRPr lang="en-US" altLang="zh-CN" sz="2200" dirty="0"/>
          </a:p>
          <a:p>
            <a:pPr lvl="1">
              <a:lnSpc>
                <a:spcPct val="120000"/>
              </a:lnSpc>
            </a:pPr>
            <a:r>
              <a:rPr lang="zh-CN" altLang="en-US" sz="2200" dirty="0"/>
              <a:t>这种软件再过</a:t>
            </a:r>
            <a:r>
              <a:rPr lang="en-US" altLang="zh-CN" sz="2200" dirty="0"/>
              <a:t>10</a:t>
            </a:r>
            <a:r>
              <a:rPr lang="zh-CN" altLang="en-US" sz="2200" dirty="0"/>
              <a:t>年，</a:t>
            </a:r>
            <a:r>
              <a:rPr lang="en-US" altLang="zh-CN" sz="2200" dirty="0"/>
              <a:t>20</a:t>
            </a:r>
            <a:r>
              <a:rPr lang="zh-CN" altLang="en-US" sz="2200" dirty="0"/>
              <a:t>年还会存在么，为什么？</a:t>
            </a:r>
            <a:endParaRPr lang="en-US" altLang="zh-CN" sz="22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更多作业和讨论</a:t>
            </a:r>
            <a:endParaRPr lang="en-US" dirty="0"/>
          </a:p>
        </p:txBody>
      </p:sp>
      <p:sp>
        <p:nvSpPr>
          <p:cNvPr id="3" name="Content Placeholder 2"/>
          <p:cNvSpPr>
            <a:spLocks noGrp="1"/>
          </p:cNvSpPr>
          <p:nvPr>
            <p:ph idx="1"/>
          </p:nvPr>
        </p:nvSpPr>
        <p:spPr/>
        <p:txBody>
          <a:bodyPr/>
          <a:lstStyle/>
          <a:p>
            <a:r>
              <a:rPr lang="en-US" dirty="0">
                <a:hlinkClick r:id="rId2"/>
              </a:rPr>
              <a:t>http://www.cnblogs.com/xinz/p/3803035.html</a:t>
            </a:r>
            <a:endParaRPr lang="en-US" dirty="0"/>
          </a:p>
          <a:p>
            <a:endParaRPr lang="en-US" dirty="0"/>
          </a:p>
        </p:txBody>
      </p:sp>
    </p:spTree>
    <p:extLst>
      <p:ext uri="{BB962C8B-B14F-4D97-AF65-F5344CB8AC3E}">
        <p14:creationId xmlns:p14="http://schemas.microsoft.com/office/powerpoint/2010/main" val="2211337153"/>
      </p:ext>
    </p:extLst>
  </p:cSld>
  <p:clrMapOvr>
    <a:masterClrMapping/>
  </p:clrMapOvr>
</p:sld>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17640</TotalTime>
  <Words>6076</Words>
  <Application>Microsoft Office PowerPoint</Application>
  <PresentationFormat>宽屏</PresentationFormat>
  <Paragraphs>922</Paragraphs>
  <Slides>101</Slides>
  <Notes>20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101</vt:i4>
      </vt:variant>
    </vt:vector>
  </HeadingPairs>
  <TitlesOfParts>
    <vt:vector size="122" baseType="lpstr">
      <vt:lpstr>Helvetica Neue</vt:lpstr>
      <vt:lpstr>inherit</vt:lpstr>
      <vt:lpstr>Microsoft YaHei UI</vt:lpstr>
      <vt:lpstr>等线</vt:lpstr>
      <vt:lpstr>SimHei</vt:lpstr>
      <vt:lpstr>华文楷体</vt:lpstr>
      <vt:lpstr>隶书</vt:lpstr>
      <vt:lpstr>宋体</vt:lpstr>
      <vt:lpstr>微软雅黑</vt:lpstr>
      <vt:lpstr>微软雅黑</vt:lpstr>
      <vt:lpstr>Arial</vt:lpstr>
      <vt:lpstr>Calibri</vt:lpstr>
      <vt:lpstr>Calibri Light</vt:lpstr>
      <vt:lpstr>Candara</vt:lpstr>
      <vt:lpstr>Tahoma</vt:lpstr>
      <vt:lpstr>Times New Roman</vt:lpstr>
      <vt:lpstr>Verdana</vt:lpstr>
      <vt:lpstr>Wingdings</vt:lpstr>
      <vt:lpstr>Wingdings 2</vt:lpstr>
      <vt:lpstr>Office 主题​​</vt:lpstr>
      <vt:lpstr>Depth</vt:lpstr>
      <vt:lpstr>程序设计进阶与实践</vt:lpstr>
      <vt:lpstr>课程信息</vt:lpstr>
      <vt:lpstr>课程信息</vt:lpstr>
      <vt:lpstr>课程信息</vt:lpstr>
      <vt:lpstr>Q/A</vt:lpstr>
      <vt:lpstr>Q/A</vt:lpstr>
      <vt:lpstr>PowerPoint 演示文稿</vt:lpstr>
      <vt:lpstr>梅森质数(2p-1)</vt:lpstr>
      <vt:lpstr>PowerPoint 演示文稿</vt:lpstr>
      <vt:lpstr>Python</vt:lpstr>
      <vt:lpstr>寻找最大的质数（https://www.mersenne.org/）</vt:lpstr>
      <vt:lpstr>寻找最大的质数（https://www.mersenne.org/）</vt:lpstr>
      <vt:lpstr>寻找最大的质数（https://www.mersenne.org/）</vt:lpstr>
      <vt:lpstr>大整数加法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例题：循环数 </vt:lpstr>
      <vt:lpstr>PowerPoint 演示文稿</vt:lpstr>
      <vt:lpstr>PowerPoint 演示文稿</vt:lpstr>
      <vt:lpstr>解题思路</vt:lpstr>
      <vt:lpstr>解题思路: Yi是否是X的“循环”？</vt:lpstr>
      <vt:lpstr>PowerPoint 演示文稿</vt:lpstr>
      <vt:lpstr>PowerPoint 演示文稿</vt:lpstr>
      <vt:lpstr>PowerPoint 演示文稿</vt:lpstr>
      <vt:lpstr>软件工程概论 </vt:lpstr>
      <vt:lpstr>从纸飞机说起</vt:lpstr>
      <vt:lpstr>Children’s toy</vt:lpstr>
      <vt:lpstr>Hobbyist: Lawn chair, balloon</vt:lpstr>
      <vt:lpstr>Prototype: Wright Brother</vt:lpstr>
      <vt:lpstr>Professional today: 66 Billion</vt:lpstr>
      <vt:lpstr>什么是软件工程</vt:lpstr>
      <vt:lpstr>What is Software Engineering</vt:lpstr>
      <vt:lpstr>What consists of SE?</vt:lpstr>
      <vt:lpstr>软件工程和软件开发流程</vt:lpstr>
      <vt:lpstr>为何要搞工程?</vt:lpstr>
      <vt:lpstr>玩软件 vs 玩飞机</vt:lpstr>
      <vt:lpstr>课堂练习  15 分钟</vt:lpstr>
      <vt:lpstr>Program vs. Software/Service</vt:lpstr>
      <vt:lpstr>软件：很多细节</vt:lpstr>
      <vt:lpstr>更多需求</vt:lpstr>
      <vt:lpstr>程序 vs. 软件</vt:lpstr>
      <vt:lpstr>当出问题的时候…</vt:lpstr>
      <vt:lpstr>Quiz:</vt:lpstr>
      <vt:lpstr>The answer is:</vt:lpstr>
      <vt:lpstr>A hole</vt:lpstr>
      <vt:lpstr>这是一个合情合理的需求么？</vt:lpstr>
      <vt:lpstr>实际的例子</vt:lpstr>
      <vt:lpstr>软件的特性</vt:lpstr>
      <vt:lpstr>复杂性</vt:lpstr>
      <vt:lpstr>不可见性（Invisibility）</vt:lpstr>
      <vt:lpstr>PowerPoint 演示文稿</vt:lpstr>
      <vt:lpstr>PowerPoint 演示文稿</vt:lpstr>
      <vt:lpstr>非连续性（Discontinuity）</vt:lpstr>
      <vt:lpstr>软件的其他特性</vt:lpstr>
      <vt:lpstr>软件的质量</vt:lpstr>
      <vt:lpstr>软件缺陷的成本</vt:lpstr>
      <vt:lpstr>例子 -火星气候探测者号</vt:lpstr>
      <vt:lpstr>事故的调查</vt:lpstr>
      <vt:lpstr>错误根源？</vt:lpstr>
      <vt:lpstr>我们碰到的bug</vt:lpstr>
      <vt:lpstr>Bug? 取决于你看问题的角度</vt:lpstr>
      <vt:lpstr>例子</vt:lpstr>
      <vt:lpstr>User’s Perspective</vt:lpstr>
      <vt:lpstr>软件工程和计算机科学的关系</vt:lpstr>
      <vt:lpstr>计算机的科学 vs. 工程</vt:lpstr>
      <vt:lpstr>不同侧重点</vt:lpstr>
      <vt:lpstr>计算机系 vs 软件学院</vt:lpstr>
      <vt:lpstr>视频/ppt</vt:lpstr>
      <vt:lpstr>哲学、科学、工程</vt:lpstr>
      <vt:lpstr>知识领域</vt:lpstr>
      <vt:lpstr>软件工程的知识领域</vt:lpstr>
      <vt:lpstr>软件工程的规律</vt:lpstr>
      <vt:lpstr>软件工程的规律</vt:lpstr>
      <vt:lpstr>规律…</vt:lpstr>
      <vt:lpstr>规律?…</vt:lpstr>
      <vt:lpstr>如何发现，掌握规律</vt:lpstr>
      <vt:lpstr>软件工程的学术研究</vt:lpstr>
      <vt:lpstr>“工程”  在各种行业都有</vt:lpstr>
      <vt:lpstr>作业</vt:lpstr>
      <vt:lpstr>更多作业和讨论</vt:lpstr>
      <vt:lpstr>构建软件的不同目的</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教务处PPT模板001</dc:title>
  <dc:creator>现代教育技术中心</dc:creator>
  <cp:lastModifiedBy>gzsun</cp:lastModifiedBy>
  <cp:revision>275</cp:revision>
  <dcterms:created xsi:type="dcterms:W3CDTF">2019-08-12T09:30:56Z</dcterms:created>
  <dcterms:modified xsi:type="dcterms:W3CDTF">2022-02-28T13:11:03Z</dcterms:modified>
</cp:coreProperties>
</file>